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</p:sldIdLst>
  <p:sldSz cx="18288000" cy="10287000"/>
  <p:notesSz cx="6858000" cy="9144000"/>
  <p:embeddedFontLs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Black" panose="00000A00000000000000" pitchFamily="2" charset="0"/>
      <p:bold r:id="rId23"/>
      <p:boldItalic r:id="rId24"/>
    </p:embeddedFont>
    <p:embeddedFont>
      <p:font typeface="Poppins Bold" panose="00000800000000000000" pitchFamily="2" charset="0"/>
      <p:regular r:id="rId25"/>
      <p:bold r:id="rId26"/>
    </p:embeddedFont>
    <p:embeddedFont>
      <p:font typeface="Poppins Italics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ustom Background" id="{2AFEE68D-CF5F-4B79-9CAA-18D379C9E65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White Background" id="{2AB2BEC1-4DE6-47BC-923D-4A1339733C2F}">
          <p14:sldIdLst>
            <p14:sldId id="264"/>
            <p14:sldId id="265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EE6"/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F66F3-2B03-73D7-3D8A-BA6E23340954}" v="6" dt="2026-05-03T09:45:41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7" d="100"/>
          <a:sy n="57" d="100"/>
        </p:scale>
        <p:origin x="1554" y="522"/>
      </p:cViewPr>
      <p:guideLst>
        <p:guide orient="horz" pos="2040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6FBCC-269A-3183-649D-6D0311906A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F72FE-4C8A-392A-D44E-8B84B6F6B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F0E0D-77EA-4101-BA74-A2FE7E74BEE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0A56A-11E1-CE08-46B4-91B5F31E40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7CF62-DFF1-8B85-BB58-49F84A6B5E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A57B-FDE7-4104-88D3-1E312ABDF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2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8DC0D-0CC6-BFDB-2E54-C9FF0DAB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01245-CF9C-E198-EF20-B6BB3F3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CDCB2-BC6F-C26A-73D7-7F1F04BF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FC77ACC-9989-DBDF-B7B7-44339E3FFD62}"/>
              </a:ext>
            </a:extLst>
          </p:cNvPr>
          <p:cNvSpPr/>
          <p:nvPr userDrawn="1"/>
        </p:nvSpPr>
        <p:spPr>
          <a:xfrm>
            <a:off x="1028700" y="6402076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3FB29-C7CC-0DDE-4642-F16EF11E8A8B}"/>
              </a:ext>
            </a:extLst>
          </p:cNvPr>
          <p:cNvSpPr txBox="1"/>
          <p:nvPr userDrawn="1"/>
        </p:nvSpPr>
        <p:spPr>
          <a:xfrm>
            <a:off x="1028700" y="3622040"/>
            <a:ext cx="9811227" cy="104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300" b="1" dirty="0">
                <a:solidFill>
                  <a:schemeClr val="tx1"/>
                </a:solidFill>
                <a:latin typeface="Poppins Black" panose="020B0502040204020203" pitchFamily="2" charset="0"/>
                <a:ea typeface="Poppins Bold"/>
                <a:cs typeface="Poppins Black" panose="020B0502040204020203" pitchFamily="2" charset="0"/>
                <a:sym typeface="Poppins Bold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3325C-6C7B-0907-64CE-A8FE96DE0EA1}"/>
              </a:ext>
            </a:extLst>
          </p:cNvPr>
          <p:cNvSpPr txBox="1"/>
          <p:nvPr userDrawn="1"/>
        </p:nvSpPr>
        <p:spPr>
          <a:xfrm>
            <a:off x="1028700" y="6916426"/>
            <a:ext cx="10446544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chemeClr val="tx1"/>
                </a:solidFill>
                <a:latin typeface="Poppins Bold"/>
                <a:ea typeface="Poppins Bold"/>
                <a:cs typeface="Poppins Bold"/>
                <a:sym typeface="Poppins Bold"/>
              </a:rPr>
              <a:t>Subtitle</a:t>
            </a:r>
          </a:p>
        </p:txBody>
      </p:sp>
      <p:sp>
        <p:nvSpPr>
          <p:cNvPr id="11" name="Online Image Placeholder 10">
            <a:extLst>
              <a:ext uri="{FF2B5EF4-FFF2-40B4-BE49-F238E27FC236}">
                <a16:creationId xmlns:a16="http://schemas.microsoft.com/office/drawing/2014/main" id="{C4F7B76D-0686-72E0-20EF-207ABD74403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8476773" y="0"/>
            <a:ext cx="9811227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378F51CB-ADFE-66B3-B60D-B3AC5D103B3B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1028700" y="977788"/>
            <a:ext cx="6057900" cy="177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BED48-F22E-CA01-71C1-6CFF8CFB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CD5C-A619-04F7-D088-BE563994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6678-58B7-05C4-5949-4FA090B2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75F18D5-E8F1-6B4F-219B-4B27B8B87B43}"/>
              </a:ext>
            </a:extLst>
          </p:cNvPr>
          <p:cNvSpPr/>
          <p:nvPr userDrawn="1"/>
        </p:nvSpPr>
        <p:spPr>
          <a:xfrm>
            <a:off x="1028700" y="3799513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9B530AB2-D48D-FF60-4E78-15897853ECEA}"/>
              </a:ext>
            </a:extLst>
          </p:cNvPr>
          <p:cNvSpPr txBox="1"/>
          <p:nvPr userDrawn="1"/>
        </p:nvSpPr>
        <p:spPr>
          <a:xfrm>
            <a:off x="1028700" y="1104900"/>
            <a:ext cx="996362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400" b="1" dirty="0">
                <a:solidFill>
                  <a:schemeClr val="tx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Heading 1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7781774D-A9CC-19C0-46DF-FBD797A282BB}"/>
              </a:ext>
            </a:extLst>
          </p:cNvPr>
          <p:cNvSpPr txBox="1"/>
          <p:nvPr userDrawn="1"/>
        </p:nvSpPr>
        <p:spPr>
          <a:xfrm>
            <a:off x="2291743" y="4332913"/>
            <a:ext cx="8700584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Bullet point 1</a:t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66FA22E7-CDFD-DC09-A4CE-770660F9EA55}"/>
              </a:ext>
            </a:extLst>
          </p:cNvPr>
          <p:cNvSpPr txBox="1"/>
          <p:nvPr userDrawn="1"/>
        </p:nvSpPr>
        <p:spPr>
          <a:xfrm>
            <a:off x="2291743" y="5975659"/>
            <a:ext cx="8700584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Bullet point 2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C4F4DC07-40FF-9FB3-88F1-80323EA19670}"/>
              </a:ext>
            </a:extLst>
          </p:cNvPr>
          <p:cNvSpPr txBox="1"/>
          <p:nvPr userDrawn="1"/>
        </p:nvSpPr>
        <p:spPr>
          <a:xfrm>
            <a:off x="2291743" y="7618405"/>
            <a:ext cx="8700584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Bullet point 3</a:t>
            </a:r>
          </a:p>
        </p:txBody>
      </p:sp>
      <p:sp>
        <p:nvSpPr>
          <p:cNvPr id="22" name="Online Image Placeholder 21">
            <a:extLst>
              <a:ext uri="{FF2B5EF4-FFF2-40B4-BE49-F238E27FC236}">
                <a16:creationId xmlns:a16="http://schemas.microsoft.com/office/drawing/2014/main" id="{16C544A0-2097-A418-C47B-ACF85F76E7EB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10896600" y="0"/>
            <a:ext cx="7391400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20CD8ED-8B62-F3B2-E0D8-2AF98E6C0B23}"/>
              </a:ext>
            </a:extLst>
          </p:cNvPr>
          <p:cNvSpPr/>
          <p:nvPr userDrawn="1"/>
        </p:nvSpPr>
        <p:spPr>
          <a:xfrm>
            <a:off x="1028700" y="4416635"/>
            <a:ext cx="1038746" cy="10387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79C484-2175-EFFF-D1F0-6E435993DED0}"/>
              </a:ext>
            </a:extLst>
          </p:cNvPr>
          <p:cNvSpPr/>
          <p:nvPr userDrawn="1"/>
        </p:nvSpPr>
        <p:spPr>
          <a:xfrm>
            <a:off x="1028700" y="6055456"/>
            <a:ext cx="1038746" cy="10387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C98818-35F1-E63D-4F08-68686019CFB9}"/>
              </a:ext>
            </a:extLst>
          </p:cNvPr>
          <p:cNvSpPr/>
          <p:nvPr userDrawn="1"/>
        </p:nvSpPr>
        <p:spPr>
          <a:xfrm>
            <a:off x="1028700" y="7708055"/>
            <a:ext cx="1038746" cy="10387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DAAC4-6715-1A06-1252-BD57214D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6F545-37A5-48B8-43E6-6B72D623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FB700-2A1A-A02E-0849-69284D0D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AutoShape 35">
            <a:extLst>
              <a:ext uri="{FF2B5EF4-FFF2-40B4-BE49-F238E27FC236}">
                <a16:creationId xmlns:a16="http://schemas.microsoft.com/office/drawing/2014/main" id="{51179A18-6AA3-566C-EFD0-5053D185535E}"/>
              </a:ext>
            </a:extLst>
          </p:cNvPr>
          <p:cNvSpPr/>
          <p:nvPr userDrawn="1"/>
        </p:nvSpPr>
        <p:spPr>
          <a:xfrm>
            <a:off x="1028700" y="2297465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A52E8295-B943-7611-865C-2C12F9FED478}"/>
              </a:ext>
            </a:extLst>
          </p:cNvPr>
          <p:cNvSpPr txBox="1"/>
          <p:nvPr userDrawn="1"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chemeClr val="tx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Heading 1</a:t>
            </a: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3CA7254B-E4D0-BAA6-E24F-C73B6B97EE50}"/>
              </a:ext>
            </a:extLst>
          </p:cNvPr>
          <p:cNvSpPr txBox="1"/>
          <p:nvPr userDrawn="1"/>
        </p:nvSpPr>
        <p:spPr>
          <a:xfrm>
            <a:off x="531425" y="6863404"/>
            <a:ext cx="4080649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Text 1</a:t>
            </a: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FB803E68-B5AD-D694-E0AF-29D617E334A7}"/>
              </a:ext>
            </a:extLst>
          </p:cNvPr>
          <p:cNvSpPr txBox="1"/>
          <p:nvPr userDrawn="1"/>
        </p:nvSpPr>
        <p:spPr>
          <a:xfrm>
            <a:off x="4866417" y="6863404"/>
            <a:ext cx="4080649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Text 2</a:t>
            </a:r>
          </a:p>
        </p:txBody>
      </p:sp>
      <p:sp>
        <p:nvSpPr>
          <p:cNvPr id="10" name="TextBox 39">
            <a:extLst>
              <a:ext uri="{FF2B5EF4-FFF2-40B4-BE49-F238E27FC236}">
                <a16:creationId xmlns:a16="http://schemas.microsoft.com/office/drawing/2014/main" id="{0453A9C7-E65A-0166-6006-4633FB5FCB58}"/>
              </a:ext>
            </a:extLst>
          </p:cNvPr>
          <p:cNvSpPr txBox="1"/>
          <p:nvPr userDrawn="1"/>
        </p:nvSpPr>
        <p:spPr>
          <a:xfrm>
            <a:off x="9271171" y="6863404"/>
            <a:ext cx="4080649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Text 3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EB2187E4-CD8D-F01E-86B8-FAE90E8F0E0E}"/>
              </a:ext>
            </a:extLst>
          </p:cNvPr>
          <p:cNvSpPr txBox="1"/>
          <p:nvPr userDrawn="1"/>
        </p:nvSpPr>
        <p:spPr>
          <a:xfrm>
            <a:off x="13675925" y="6863404"/>
            <a:ext cx="4080649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Text 4</a:t>
            </a:r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9D2CDD3D-86DC-8134-7610-936D95EF02AC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1028700" y="3314700"/>
            <a:ext cx="3240088" cy="3276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098E2939-3FF9-2B11-68E3-A0FD8E4E9804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5286697" y="3314700"/>
            <a:ext cx="3240088" cy="3276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Online Image Placeholder 12">
            <a:extLst>
              <a:ext uri="{FF2B5EF4-FFF2-40B4-BE49-F238E27FC236}">
                <a16:creationId xmlns:a16="http://schemas.microsoft.com/office/drawing/2014/main" id="{9E0756E1-5571-64C8-ED4F-FE678D62DFD0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691451" y="3314700"/>
            <a:ext cx="3240088" cy="3276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Online Image Placeholder 12">
            <a:extLst>
              <a:ext uri="{FF2B5EF4-FFF2-40B4-BE49-F238E27FC236}">
                <a16:creationId xmlns:a16="http://schemas.microsoft.com/office/drawing/2014/main" id="{083765FD-35F8-D9F9-2CC1-6F81E4ECD7E7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14096205" y="3314700"/>
            <a:ext cx="3240088" cy="3276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BC36-D129-262C-2F12-AFC5BAD3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203D0-5ECD-DF51-CEF0-069F173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5042-BCCF-1B26-D810-2ABB10C7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28EABBE-C3EC-B3FC-0F7F-1091A8397D34}"/>
              </a:ext>
            </a:extLst>
          </p:cNvPr>
          <p:cNvSpPr/>
          <p:nvPr userDrawn="1"/>
        </p:nvSpPr>
        <p:spPr>
          <a:xfrm>
            <a:off x="1028700" y="2297465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3E4736C-E3A6-6231-CC71-D1F5B188EC90}"/>
              </a:ext>
            </a:extLst>
          </p:cNvPr>
          <p:cNvSpPr txBox="1"/>
          <p:nvPr userDrawn="1"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chemeClr val="tx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Heading 1</a:t>
            </a:r>
          </a:p>
        </p:txBody>
      </p:sp>
      <p:sp>
        <p:nvSpPr>
          <p:cNvPr id="13" name="Online Image Placeholder 12">
            <a:extLst>
              <a:ext uri="{FF2B5EF4-FFF2-40B4-BE49-F238E27FC236}">
                <a16:creationId xmlns:a16="http://schemas.microsoft.com/office/drawing/2014/main" id="{174D9E46-89C1-D41A-C3FA-FAB67E809550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1028700" y="3116581"/>
            <a:ext cx="78867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Online Image Placeholder 12">
            <a:extLst>
              <a:ext uri="{FF2B5EF4-FFF2-40B4-BE49-F238E27FC236}">
                <a16:creationId xmlns:a16="http://schemas.microsoft.com/office/drawing/2014/main" id="{D5C8962E-14C4-D425-C6F4-BC7DBD709079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9144000" y="3116581"/>
            <a:ext cx="78867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4BC36-D129-262C-2F12-AFC5BAD3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203D0-5ECD-DF51-CEF0-069F1733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5042-BCCF-1B26-D810-2ABB10C7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F28EABBE-C3EC-B3FC-0F7F-1091A8397D34}"/>
              </a:ext>
            </a:extLst>
          </p:cNvPr>
          <p:cNvSpPr/>
          <p:nvPr userDrawn="1"/>
        </p:nvSpPr>
        <p:spPr>
          <a:xfrm>
            <a:off x="1028700" y="2297465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3E4736C-E3A6-6231-CC71-D1F5B188EC90}"/>
              </a:ext>
            </a:extLst>
          </p:cNvPr>
          <p:cNvSpPr txBox="1"/>
          <p:nvPr userDrawn="1"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chemeClr val="tx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Heading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D4950-905E-C9E0-75C5-C59971B963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8700" y="3057982"/>
            <a:ext cx="7886700" cy="5364163"/>
          </a:xfrm>
        </p:spPr>
        <p:txBody>
          <a:bodyPr/>
          <a:lstStyle>
            <a:lvl1pPr>
              <a:defRPr>
                <a:latin typeface="Poppins Bold" panose="020B0604020202020204" charset="0"/>
                <a:cs typeface="Poppins Bold" panose="020B0604020202020204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F577AB-FEC1-952D-6203-11E2E7EE3C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0" y="3061963"/>
            <a:ext cx="7886700" cy="5364163"/>
          </a:xfrm>
        </p:spPr>
        <p:txBody>
          <a:bodyPr/>
          <a:lstStyle>
            <a:lvl1pPr>
              <a:defRPr>
                <a:latin typeface="Poppins Bold" panose="020B0604020202020204" charset="0"/>
                <a:cs typeface="Poppins Bold" panose="020B0604020202020204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57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FE14E-9908-C9C4-FCAB-803289F6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E991-C9BD-5DA6-FDD6-06A599D0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B0839-4642-EDB5-6F62-9D753754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BF2C4A0-3810-AAC9-9E3C-FFD7DF1DD2EB}"/>
              </a:ext>
            </a:extLst>
          </p:cNvPr>
          <p:cNvSpPr txBox="1"/>
          <p:nvPr userDrawn="1"/>
        </p:nvSpPr>
        <p:spPr>
          <a:xfrm>
            <a:off x="1028700" y="1076325"/>
            <a:ext cx="162306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chemeClr val="tx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Heading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B686DB-E45B-6383-81C8-4E7A24FB0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8700" y="3162302"/>
            <a:ext cx="16230600" cy="5333993"/>
          </a:xfrm>
        </p:spPr>
        <p:txBody>
          <a:bodyPr/>
          <a:lstStyle>
            <a:lvl1pPr>
              <a:defRPr>
                <a:latin typeface="Poppins Bold" panose="020B0604020202020204" charset="0"/>
                <a:cs typeface="Poppins Bold" panose="020B0604020202020204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2CBE97CE-35FF-2BE5-773C-9D3EFB28C93C}"/>
              </a:ext>
            </a:extLst>
          </p:cNvPr>
          <p:cNvSpPr/>
          <p:nvPr userDrawn="1"/>
        </p:nvSpPr>
        <p:spPr>
          <a:xfrm>
            <a:off x="1028700" y="2297465"/>
            <a:ext cx="257779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83E7-B129-8586-6D5E-B6256ED6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C8156-86FF-F8B5-1558-42D8AA53A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1EADD-C6D1-BEC8-5061-17BA0C56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3DDDD-27EC-5A13-4DB6-CEFAD8DA1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3C942-94DC-D1A8-7FC4-9012949E3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12107-2BF7-2A89-68C9-10E55A56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9D9B92-017E-1679-B616-7F18861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CC628-1E65-804C-8939-7A25BF0A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B5FE-C284-2D07-132F-203AB8E8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CE9FC-EC50-4C82-D392-707475C48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73084-91D3-EA69-2740-8D9FE637E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3CB3D-C134-F400-0D38-232296BE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CF0E3-8A8C-A74E-7B1B-2713D0D6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BE9E6-DC08-4EE7-F411-F77B6949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974A-4EBD-CBEC-2010-85E15A8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59D2-7FE2-2FBB-1F0A-14903FE31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4D6EB-E49A-12B9-D39A-A91BBD071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01926-7FEA-F79B-60F6-C9918E02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2BF2-B61B-4BE6-AE73-4FA3270DF3EE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DBEC4-0F31-7068-51AB-218045AE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458ED-6D52-5FA6-65C7-4692882B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204D-01E5-452E-8CC7-F4598028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272DAF56-DE3A-0F23-70FD-FBBA1CAF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528C51-3F2B-21F6-6C4D-AF1E67E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7A33563-EBE4-308D-C7BE-7E223B8E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15E3400-2348-BCE5-4C11-5221EE0A5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2A8A7-9ADD-49A8-B54A-786E3FA8C7E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9B0B4D5-DAF8-095F-0E46-4658FC823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3A29E-82D2-465B-87A0-696A636C6F49}" type="datetimeFigureOut">
              <a:rPr lang="en-US" smtClean="0"/>
              <a:t>5/5/2026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1" r:id="rId3"/>
    <p:sldLayoutId id="2147483659" r:id="rId4"/>
    <p:sldLayoutId id="2147483667" r:id="rId5"/>
    <p:sldLayoutId id="2147483658" r:id="rId6"/>
    <p:sldLayoutId id="2147483660" r:id="rId7"/>
    <p:sldLayoutId id="2147483663" r:id="rId8"/>
    <p:sldLayoutId id="2147483664" r:id="rId9"/>
    <p:sldLayoutId id="214748365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Poppins Black" panose="00000A00000000000000" pitchFamily="2" charset="0"/>
          <a:ea typeface="+mj-ea"/>
          <a:cs typeface="Poppins Black" panose="00000A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oppins Bold" panose="020B0604020202020204" charset="0"/>
          <a:ea typeface="+mn-ea"/>
          <a:cs typeface="Poppins Bold" panose="020B060402020202020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11.svg"/><Relationship Id="rId10" Type="http://schemas.openxmlformats.org/officeDocument/2006/relationships/image" Target="../media/image36.svg"/><Relationship Id="rId4" Type="http://schemas.openxmlformats.org/officeDocument/2006/relationships/image" Target="../media/image34.sv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7.sv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sv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svg"/><Relationship Id="rId5" Type="http://schemas.openxmlformats.org/officeDocument/2006/relationships/image" Target="../media/image7.sv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38064" y="0"/>
            <a:ext cx="15754698" cy="10287000"/>
          </a:xfrm>
          <a:custGeom>
            <a:avLst/>
            <a:gdLst/>
            <a:ahLst/>
            <a:cxnLst/>
            <a:rect l="l" t="t" r="r" b="b"/>
            <a:pathLst>
              <a:path w="15754698" h="10287000">
                <a:moveTo>
                  <a:pt x="0" y="0"/>
                </a:moveTo>
                <a:lnTo>
                  <a:pt x="15754698" y="0"/>
                </a:lnTo>
                <a:lnTo>
                  <a:pt x="157546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79" t="-9151" b="-91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28700" y="6402076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4373106" cy="2002790"/>
            <a:chOff x="0" y="0"/>
            <a:chExt cx="677509" cy="3102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77509" cy="310285"/>
            </a:xfrm>
            <a:custGeom>
              <a:avLst/>
              <a:gdLst/>
              <a:ahLst/>
              <a:cxnLst/>
              <a:rect l="l" t="t" r="r" b="b"/>
              <a:pathLst>
                <a:path w="677509" h="310285">
                  <a:moveTo>
                    <a:pt x="0" y="0"/>
                  </a:moveTo>
                  <a:lnTo>
                    <a:pt x="677509" y="0"/>
                  </a:lnTo>
                  <a:lnTo>
                    <a:pt x="677509" y="310285"/>
                  </a:lnTo>
                  <a:lnTo>
                    <a:pt x="0" y="310285"/>
                  </a:lnTo>
                  <a:close/>
                </a:path>
              </a:pathLst>
            </a:custGeom>
            <a:blipFill>
              <a:blip r:embed="rId3"/>
              <a:stretch>
                <a:fillRect l="-7508" r="-75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39238" y="4978082"/>
            <a:ext cx="9525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028700" y="3622040"/>
            <a:ext cx="981122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200" b="1" dirty="0">
                <a:solidFill>
                  <a:srgbClr val="FFFFFF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What’s Your Plan</a:t>
            </a:r>
          </a:p>
          <a:p>
            <a:pPr algn="l">
              <a:lnSpc>
                <a:spcPts val="8140"/>
              </a:lnSpc>
            </a:pPr>
            <a:r>
              <a:rPr lang="en-US" sz="7200" b="1" dirty="0">
                <a:solidFill>
                  <a:srgbClr val="FFFFFF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When </a:t>
            </a:r>
            <a:r>
              <a:rPr lang="en-US" sz="7200" b="1" dirty="0">
                <a:solidFill>
                  <a:srgbClr val="FC9338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Weather Hits?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916426"/>
            <a:ext cx="10446544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Hurricanes and unexpected rain can undo months of work in a single 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2F98DE0-CB1D-8939-420D-DBFF904D37D0}"/>
              </a:ext>
            </a:extLst>
          </p:cNvPr>
          <p:cNvSpPr/>
          <p:nvPr/>
        </p:nvSpPr>
        <p:spPr>
          <a:xfrm>
            <a:off x="1028700" y="3799513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7DBA861-373B-E1F7-D2CF-9552DD34A0BD}"/>
              </a:ext>
            </a:extLst>
          </p:cNvPr>
          <p:cNvSpPr txBox="1"/>
          <p:nvPr/>
        </p:nvSpPr>
        <p:spPr>
          <a:xfrm>
            <a:off x="1126450" y="6098040"/>
            <a:ext cx="847170" cy="908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BA4E3953-3820-0EE7-8714-7FDE3CB739A1}"/>
              </a:ext>
            </a:extLst>
          </p:cNvPr>
          <p:cNvSpPr txBox="1"/>
          <p:nvPr/>
        </p:nvSpPr>
        <p:spPr>
          <a:xfrm>
            <a:off x="1028700" y="1104900"/>
            <a:ext cx="996362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6800" b="1" dirty="0">
                <a:solidFill>
                  <a:schemeClr val="accent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Traditional Insurance </a:t>
            </a:r>
          </a:p>
          <a:p>
            <a:pPr algn="l">
              <a:lnSpc>
                <a:spcPts val="8140"/>
              </a:lnSpc>
            </a:pPr>
            <a:r>
              <a:rPr lang="en-US" sz="6800" b="1" dirty="0">
                <a:solidFill>
                  <a:schemeClr val="accent1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Leaves Gaps</a:t>
            </a: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49AFE9CB-49EE-3292-A256-EB8EB55FD760}"/>
              </a:ext>
            </a:extLst>
          </p:cNvPr>
          <p:cNvSpPr txBox="1"/>
          <p:nvPr/>
        </p:nvSpPr>
        <p:spPr>
          <a:xfrm>
            <a:off x="2291743" y="4332913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Focuses on physical damage, not lost revenue or attendance.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4CC68A74-7859-4EF1-EFF4-27269BD427C4}"/>
              </a:ext>
            </a:extLst>
          </p:cNvPr>
          <p:cNvSpPr txBox="1"/>
          <p:nvPr/>
        </p:nvSpPr>
        <p:spPr>
          <a:xfrm>
            <a:off x="2291743" y="5975659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Claims can be slow, contested, and complex. 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75E228E4-4601-D575-1DDE-834D4829B619}"/>
              </a:ext>
            </a:extLst>
          </p:cNvPr>
          <p:cNvSpPr txBox="1"/>
          <p:nvPr/>
        </p:nvSpPr>
        <p:spPr>
          <a:xfrm>
            <a:off x="2291743" y="7618405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Deductibles and downtime still hit your cash flow.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A2AA4B90-19C4-6C3E-06B5-E5BBED081219}"/>
              </a:ext>
            </a:extLst>
          </p:cNvPr>
          <p:cNvSpPr txBox="1"/>
          <p:nvPr/>
        </p:nvSpPr>
        <p:spPr>
          <a:xfrm>
            <a:off x="11639246" y="7441315"/>
            <a:ext cx="4971217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650" b="1" dirty="0">
                <a:solidFill>
                  <a:schemeClr val="accent2"/>
                </a:solidFill>
                <a:latin typeface="Poppins"/>
                <a:ea typeface="Canva Sans Bold"/>
                <a:cs typeface="Poppins"/>
                <a:sym typeface="Canva Sans Bold"/>
              </a:rPr>
              <a:t>There’s a better way</a:t>
            </a:r>
            <a:endParaRPr lang="en-US" sz="3650" b="1" dirty="0">
              <a:solidFill>
                <a:schemeClr val="accent2"/>
              </a:solidFill>
              <a:latin typeface="Poppins"/>
              <a:ea typeface="Canva Sans Bold"/>
              <a:cs typeface="Poppins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9570CA04-D068-813A-518F-C736DE03FF81}"/>
              </a:ext>
            </a:extLst>
          </p:cNvPr>
          <p:cNvSpPr txBox="1"/>
          <p:nvPr/>
        </p:nvSpPr>
        <p:spPr>
          <a:xfrm>
            <a:off x="11639246" y="8034966"/>
            <a:ext cx="4971415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to plan for rain and hurricanes</a:t>
            </a:r>
          </a:p>
        </p:txBody>
      </p:sp>
      <p:pic>
        <p:nvPicPr>
          <p:cNvPr id="22" name="Graphic 21" descr="House with solid fill">
            <a:extLst>
              <a:ext uri="{FF2B5EF4-FFF2-40B4-BE49-F238E27FC236}">
                <a16:creationId xmlns:a16="http://schemas.microsoft.com/office/drawing/2014/main" id="{8A559A42-71F9-F8F0-79CF-B1051608AE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8700" y="4307103"/>
            <a:ext cx="1128393" cy="1128393"/>
          </a:xfrm>
          <a:prstGeom prst="rect">
            <a:avLst/>
          </a:prstGeom>
        </p:spPr>
      </p:pic>
      <p:pic>
        <p:nvPicPr>
          <p:cNvPr id="24" name="Graphic 23" descr="Clock with solid fill">
            <a:extLst>
              <a:ext uri="{FF2B5EF4-FFF2-40B4-BE49-F238E27FC236}">
                <a16:creationId xmlns:a16="http://schemas.microsoft.com/office/drawing/2014/main" id="{7A88784B-49DC-F7B4-EA87-AB6C5252B4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1" y="5943085"/>
            <a:ext cx="1128392" cy="1128392"/>
          </a:xfrm>
          <a:prstGeom prst="rect">
            <a:avLst/>
          </a:prstGeom>
        </p:spPr>
      </p:pic>
      <p:pic>
        <p:nvPicPr>
          <p:cNvPr id="26" name="Graphic 25" descr="Dollar with solid fill">
            <a:extLst>
              <a:ext uri="{FF2B5EF4-FFF2-40B4-BE49-F238E27FC236}">
                <a16:creationId xmlns:a16="http://schemas.microsoft.com/office/drawing/2014/main" id="{839F33C3-6782-8AB0-E204-F5AF8726DE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5696" y="7725403"/>
            <a:ext cx="914400" cy="914400"/>
          </a:xfrm>
          <a:prstGeom prst="rect">
            <a:avLst/>
          </a:prstGeom>
        </p:spPr>
      </p:pic>
      <p:sp>
        <p:nvSpPr>
          <p:cNvPr id="31" name="Freeform 15">
            <a:extLst>
              <a:ext uri="{FF2B5EF4-FFF2-40B4-BE49-F238E27FC236}">
                <a16:creationId xmlns:a16="http://schemas.microsoft.com/office/drawing/2014/main" id="{9CF5D2E3-B3B8-977E-049A-D303588DA368}"/>
              </a:ext>
            </a:extLst>
          </p:cNvPr>
          <p:cNvSpPr/>
          <p:nvPr/>
        </p:nvSpPr>
        <p:spPr>
          <a:xfrm>
            <a:off x="12307469" y="2104390"/>
            <a:ext cx="3634772" cy="5035578"/>
          </a:xfrm>
          <a:custGeom>
            <a:avLst/>
            <a:gdLst/>
            <a:ahLst/>
            <a:cxnLst/>
            <a:rect l="l" t="t" r="r" b="b"/>
            <a:pathLst>
              <a:path w="3634772" h="5035578">
                <a:moveTo>
                  <a:pt x="0" y="0"/>
                </a:moveTo>
                <a:lnTo>
                  <a:pt x="3634772" y="0"/>
                </a:lnTo>
                <a:lnTo>
                  <a:pt x="3634772" y="5035578"/>
                </a:lnTo>
                <a:lnTo>
                  <a:pt x="0" y="50355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16">
            <a:extLst>
              <a:ext uri="{FF2B5EF4-FFF2-40B4-BE49-F238E27FC236}">
                <a16:creationId xmlns:a16="http://schemas.microsoft.com/office/drawing/2014/main" id="{253C7A9C-442B-5007-FAA7-E19234DA62B8}"/>
              </a:ext>
            </a:extLst>
          </p:cNvPr>
          <p:cNvGrpSpPr/>
          <p:nvPr/>
        </p:nvGrpSpPr>
        <p:grpSpPr>
          <a:xfrm>
            <a:off x="12688067" y="3425199"/>
            <a:ext cx="2873573" cy="3402370"/>
            <a:chOff x="0" y="0"/>
            <a:chExt cx="618437" cy="732242"/>
          </a:xfrm>
        </p:grpSpPr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9F794B6D-28E3-9328-1D8A-C80AB74FB37E}"/>
                </a:ext>
              </a:extLst>
            </p:cNvPr>
            <p:cNvSpPr/>
            <p:nvPr/>
          </p:nvSpPr>
          <p:spPr>
            <a:xfrm>
              <a:off x="0" y="0"/>
              <a:ext cx="618437" cy="732242"/>
            </a:xfrm>
            <a:custGeom>
              <a:avLst/>
              <a:gdLst/>
              <a:ahLst/>
              <a:cxnLst/>
              <a:rect l="l" t="t" r="r" b="b"/>
              <a:pathLst>
                <a:path w="618437" h="732242">
                  <a:moveTo>
                    <a:pt x="0" y="0"/>
                  </a:moveTo>
                  <a:lnTo>
                    <a:pt x="618437" y="0"/>
                  </a:lnTo>
                  <a:lnTo>
                    <a:pt x="618437" y="732242"/>
                  </a:lnTo>
                  <a:lnTo>
                    <a:pt x="0" y="732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18">
              <a:extLst>
                <a:ext uri="{FF2B5EF4-FFF2-40B4-BE49-F238E27FC236}">
                  <a16:creationId xmlns:a16="http://schemas.microsoft.com/office/drawing/2014/main" id="{F0118B30-0D27-28E6-B168-AB026A35B783}"/>
                </a:ext>
              </a:extLst>
            </p:cNvPr>
            <p:cNvSpPr txBox="1"/>
            <p:nvPr/>
          </p:nvSpPr>
          <p:spPr>
            <a:xfrm>
              <a:off x="0" y="-47625"/>
              <a:ext cx="618437" cy="779867"/>
            </a:xfrm>
            <a:prstGeom prst="rect">
              <a:avLst/>
            </a:prstGeom>
          </p:spPr>
          <p:txBody>
            <a:bodyPr lIns="62168" tIns="62168" rIns="62168" bIns="62168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30" name="Freeform 19">
            <a:extLst>
              <a:ext uri="{FF2B5EF4-FFF2-40B4-BE49-F238E27FC236}">
                <a16:creationId xmlns:a16="http://schemas.microsoft.com/office/drawing/2014/main" id="{84479EA8-9E43-F988-D5BB-1657EFDDA084}"/>
              </a:ext>
            </a:extLst>
          </p:cNvPr>
          <p:cNvSpPr/>
          <p:nvPr/>
        </p:nvSpPr>
        <p:spPr>
          <a:xfrm>
            <a:off x="12891608" y="3478831"/>
            <a:ext cx="2466490" cy="3028056"/>
          </a:xfrm>
          <a:custGeom>
            <a:avLst/>
            <a:gdLst/>
            <a:ahLst/>
            <a:cxnLst/>
            <a:rect l="l" t="t" r="r" b="b"/>
            <a:pathLst>
              <a:path w="2466490" h="3028056">
                <a:moveTo>
                  <a:pt x="0" y="0"/>
                </a:moveTo>
                <a:lnTo>
                  <a:pt x="2466489" y="0"/>
                </a:lnTo>
                <a:lnTo>
                  <a:pt x="2466489" y="3028056"/>
                </a:lnTo>
                <a:lnTo>
                  <a:pt x="0" y="30280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57900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0285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2393" y="3964817"/>
            <a:ext cx="1898713" cy="2072265"/>
          </a:xfrm>
          <a:custGeom>
            <a:avLst/>
            <a:gdLst/>
            <a:ahLst/>
            <a:cxnLst/>
            <a:rect l="l" t="t" r="r" b="b"/>
            <a:pathLst>
              <a:path w="1898713" h="2072265">
                <a:moveTo>
                  <a:pt x="0" y="0"/>
                </a:moveTo>
                <a:lnTo>
                  <a:pt x="1898714" y="0"/>
                </a:lnTo>
                <a:lnTo>
                  <a:pt x="1898714" y="2072266"/>
                </a:lnTo>
                <a:lnTo>
                  <a:pt x="0" y="2072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75158" y="3325827"/>
            <a:ext cx="947235" cy="94723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65944" y="3542270"/>
            <a:ext cx="165664" cy="514350"/>
          </a:xfrm>
          <a:custGeom>
            <a:avLst/>
            <a:gdLst/>
            <a:ahLst/>
            <a:cxnLst/>
            <a:rect l="l" t="t" r="r" b="b"/>
            <a:pathLst>
              <a:path w="165664" h="514350">
                <a:moveTo>
                  <a:pt x="0" y="0"/>
                </a:moveTo>
                <a:lnTo>
                  <a:pt x="165664" y="0"/>
                </a:lnTo>
                <a:lnTo>
                  <a:pt x="165664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363692" y="3457900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0285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915011" y="4009219"/>
            <a:ext cx="1983462" cy="1983462"/>
          </a:xfrm>
          <a:custGeom>
            <a:avLst/>
            <a:gdLst/>
            <a:ahLst/>
            <a:cxnLst/>
            <a:rect l="l" t="t" r="r" b="b"/>
            <a:pathLst>
              <a:path w="1983462" h="1983462">
                <a:moveTo>
                  <a:pt x="0" y="0"/>
                </a:moveTo>
                <a:lnTo>
                  <a:pt x="1983461" y="0"/>
                </a:lnTo>
                <a:lnTo>
                  <a:pt x="1983461" y="1983462"/>
                </a:lnTo>
                <a:lnTo>
                  <a:pt x="0" y="19834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4967776" y="3325827"/>
            <a:ext cx="947235" cy="94723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5293196" y="3542270"/>
            <a:ext cx="296394" cy="514350"/>
          </a:xfrm>
          <a:custGeom>
            <a:avLst/>
            <a:gdLst/>
            <a:ahLst/>
            <a:cxnLst/>
            <a:rect l="l" t="t" r="r" b="b"/>
            <a:pathLst>
              <a:path w="296394" h="514350">
                <a:moveTo>
                  <a:pt x="0" y="0"/>
                </a:moveTo>
                <a:lnTo>
                  <a:pt x="296394" y="0"/>
                </a:lnTo>
                <a:lnTo>
                  <a:pt x="296394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9768446" y="3457900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0285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332815" y="3799445"/>
            <a:ext cx="1957361" cy="2403010"/>
          </a:xfrm>
          <a:custGeom>
            <a:avLst/>
            <a:gdLst/>
            <a:ahLst/>
            <a:cxnLst/>
            <a:rect l="l" t="t" r="r" b="b"/>
            <a:pathLst>
              <a:path w="1957361" h="2403010">
                <a:moveTo>
                  <a:pt x="0" y="0"/>
                </a:moveTo>
                <a:lnTo>
                  <a:pt x="1957361" y="0"/>
                </a:lnTo>
                <a:lnTo>
                  <a:pt x="1957361" y="2403010"/>
                </a:lnTo>
                <a:lnTo>
                  <a:pt x="0" y="24030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9385580" y="3325827"/>
            <a:ext cx="947235" cy="94723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9723398" y="3542270"/>
            <a:ext cx="274320" cy="514350"/>
          </a:xfrm>
          <a:custGeom>
            <a:avLst/>
            <a:gdLst/>
            <a:ahLst/>
            <a:cxnLst/>
            <a:rect l="l" t="t" r="r" b="b"/>
            <a:pathLst>
              <a:path w="274320" h="514350">
                <a:moveTo>
                  <a:pt x="0" y="0"/>
                </a:moveTo>
                <a:lnTo>
                  <a:pt x="274320" y="0"/>
                </a:lnTo>
                <a:lnTo>
                  <a:pt x="27432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173200" y="3457900"/>
            <a:ext cx="3086100" cy="308610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00285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753340" y="3964817"/>
            <a:ext cx="1925821" cy="1925821"/>
          </a:xfrm>
          <a:custGeom>
            <a:avLst/>
            <a:gdLst/>
            <a:ahLst/>
            <a:cxnLst/>
            <a:rect l="l" t="t" r="r" b="b"/>
            <a:pathLst>
              <a:path w="1925821" h="1925821">
                <a:moveTo>
                  <a:pt x="0" y="0"/>
                </a:moveTo>
                <a:lnTo>
                  <a:pt x="1925820" y="0"/>
                </a:lnTo>
                <a:lnTo>
                  <a:pt x="1925820" y="1925821"/>
                </a:lnTo>
                <a:lnTo>
                  <a:pt x="0" y="19258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3806104" y="3325827"/>
            <a:ext cx="947235" cy="94723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4081937" y="3519725"/>
            <a:ext cx="395570" cy="559439"/>
          </a:xfrm>
          <a:custGeom>
            <a:avLst/>
            <a:gdLst/>
            <a:ahLst/>
            <a:cxnLst/>
            <a:rect l="l" t="t" r="r" b="b"/>
            <a:pathLst>
              <a:path w="395570" h="559439">
                <a:moveTo>
                  <a:pt x="0" y="0"/>
                </a:moveTo>
                <a:lnTo>
                  <a:pt x="395570" y="0"/>
                </a:lnTo>
                <a:lnTo>
                  <a:pt x="395570" y="559439"/>
                </a:lnTo>
                <a:lnTo>
                  <a:pt x="0" y="5594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028700" y="1076325"/>
            <a:ext cx="162306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0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Parametric Weather Coverage: </a:t>
            </a:r>
            <a:r>
              <a:rPr lang="en-US" sz="5000" b="1" dirty="0">
                <a:solidFill>
                  <a:schemeClr val="accent2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Simple and Clear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31425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You choose the </a:t>
            </a:r>
            <a:r>
              <a:rPr lang="en-US" sz="3199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weather trigger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(hurricane or rainfall amount).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66417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Independent weather data </a:t>
            </a: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measures what actually happens.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71171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If the agreed trigger is met, </a:t>
            </a:r>
            <a:r>
              <a:rPr lang="en-US" sz="3199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coverage</a:t>
            </a: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 responds with a defined payout.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675925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Funds are typically available in about 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7 days (rain) or 30 days (hurricane).</a:t>
            </a:r>
          </a:p>
        </p:txBody>
      </p:sp>
      <p:sp>
        <p:nvSpPr>
          <p:cNvPr id="41" name="Freeform 41"/>
          <p:cNvSpPr/>
          <p:nvPr/>
        </p:nvSpPr>
        <p:spPr>
          <a:xfrm>
            <a:off x="4218057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8609117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3016471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2" y="0"/>
                </a:lnTo>
                <a:lnTo>
                  <a:pt x="1000002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5" name="Graphic 44" descr="Dollar with solid fill">
            <a:extLst>
              <a:ext uri="{FF2B5EF4-FFF2-40B4-BE49-F238E27FC236}">
                <a16:creationId xmlns:a16="http://schemas.microsoft.com/office/drawing/2014/main" id="{FC970E38-7F42-EDD8-3D0B-0BEC2A0109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59049" y="4838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Real Weather. </a:t>
            </a:r>
            <a:r>
              <a:rPr lang="en-US" sz="5400" b="1" dirty="0">
                <a:solidFill>
                  <a:schemeClr val="accent2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Real Payouts.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225025"/>
            <a:ext cx="5129319" cy="5058044"/>
            <a:chOff x="0" y="0"/>
            <a:chExt cx="1350932" cy="13321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00285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3035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555256" y="695141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5256" y="4185630"/>
            <a:ext cx="3937223" cy="248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The payout came through quickly and helped us move forward with confidence”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5256" y="7080667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b="1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Event Producer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5256" y="7514205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Florida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79340" y="3225025"/>
            <a:ext cx="5129319" cy="5058044"/>
            <a:chOff x="0" y="0"/>
            <a:chExt cx="1350932" cy="1332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00285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101454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7103675" y="695141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103675" y="4185630"/>
            <a:ext cx="3937223" cy="248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Clear triggers, fast payout, and exactly what we needed when it mattered most.”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3675" y="7099717"/>
            <a:ext cx="4604984" cy="4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b="1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Golf Tournament Director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03675" y="7501086"/>
            <a:ext cx="4604984" cy="4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South Carolina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127760" y="3225025"/>
            <a:ext cx="5129319" cy="5058044"/>
            <a:chOff x="0" y="0"/>
            <a:chExt cx="1350932" cy="13321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00285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649873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12652095" y="645696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2652095" y="4185630"/>
            <a:ext cx="3937223" cy="199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It worked exactly as described. We received our payment in a week.”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52095" y="6586217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b="1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Festival Organizer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52095" y="7019756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Texas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Tailored to </a:t>
            </a:r>
            <a:r>
              <a:rPr lang="en-US" sz="5400" b="1" dirty="0">
                <a:solidFill>
                  <a:schemeClr val="accent5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Hurricane</a:t>
            </a: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 and </a:t>
            </a:r>
            <a:r>
              <a:rPr lang="en-US" sz="5400" b="1" dirty="0">
                <a:solidFill>
                  <a:schemeClr val="accent2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Rain</a:t>
            </a: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 Risk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B29D7F-1E42-0150-E90C-029B7AC63051}"/>
              </a:ext>
            </a:extLst>
          </p:cNvPr>
          <p:cNvGrpSpPr/>
          <p:nvPr/>
        </p:nvGrpSpPr>
        <p:grpSpPr>
          <a:xfrm>
            <a:off x="9519893" y="3265839"/>
            <a:ext cx="7753932" cy="5405910"/>
            <a:chOff x="1028700" y="3172583"/>
            <a:chExt cx="7753932" cy="5405910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172583"/>
              <a:ext cx="7753932" cy="5405910"/>
              <a:chOff x="0" y="0"/>
              <a:chExt cx="2137363" cy="14901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37363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1490133">
                    <a:moveTo>
                      <a:pt x="50921" y="0"/>
                    </a:moveTo>
                    <a:lnTo>
                      <a:pt x="2086442" y="0"/>
                    </a:lnTo>
                    <a:cubicBezTo>
                      <a:pt x="2099947" y="0"/>
                      <a:pt x="2112899" y="5365"/>
                      <a:pt x="2122449" y="14914"/>
                    </a:cubicBezTo>
                    <a:cubicBezTo>
                      <a:pt x="2131998" y="24464"/>
                      <a:pt x="2137363" y="37416"/>
                      <a:pt x="2137363" y="50921"/>
                    </a:cubicBezTo>
                    <a:lnTo>
                      <a:pt x="2137363" y="1439212"/>
                    </a:lnTo>
                    <a:cubicBezTo>
                      <a:pt x="2137363" y="1467335"/>
                      <a:pt x="2114565" y="1490133"/>
                      <a:pt x="2086442" y="1490133"/>
                    </a:cubicBezTo>
                    <a:lnTo>
                      <a:pt x="50921" y="1490133"/>
                    </a:lnTo>
                    <a:cubicBezTo>
                      <a:pt x="22798" y="1490133"/>
                      <a:pt x="0" y="1467335"/>
                      <a:pt x="0" y="1439212"/>
                    </a:cubicBezTo>
                    <a:lnTo>
                      <a:pt x="0" y="50921"/>
                    </a:lnTo>
                    <a:cubicBezTo>
                      <a:pt x="0" y="37416"/>
                      <a:pt x="5365" y="24464"/>
                      <a:pt x="14914" y="14914"/>
                    </a:cubicBezTo>
                    <a:cubicBezTo>
                      <a:pt x="24464" y="5365"/>
                      <a:pt x="37416" y="0"/>
                      <a:pt x="50921" y="0"/>
                    </a:cubicBezTo>
                    <a:close/>
                  </a:path>
                </a:pathLst>
              </a:custGeom>
              <a:solidFill>
                <a:srgbClr val="FC9338">
                  <a:alpha val="24706"/>
                </a:srgbClr>
              </a:solidFill>
              <a:ln w="47625" cap="rnd">
                <a:solidFill>
                  <a:srgbClr val="002856">
                    <a:alpha val="24706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137363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8700" y="3172583"/>
              <a:ext cx="2577798" cy="5405910"/>
              <a:chOff x="0" y="0"/>
              <a:chExt cx="710567" cy="14901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10567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710567" h="1490133">
                    <a:moveTo>
                      <a:pt x="153169" y="0"/>
                    </a:moveTo>
                    <a:lnTo>
                      <a:pt x="557399" y="0"/>
                    </a:lnTo>
                    <a:cubicBezTo>
                      <a:pt x="641991" y="0"/>
                      <a:pt x="710567" y="68576"/>
                      <a:pt x="710567" y="153169"/>
                    </a:cubicBezTo>
                    <a:lnTo>
                      <a:pt x="710567" y="1336965"/>
                    </a:lnTo>
                    <a:cubicBezTo>
                      <a:pt x="710567" y="1421557"/>
                      <a:pt x="641991" y="1490133"/>
                      <a:pt x="557399" y="1490133"/>
                    </a:cubicBezTo>
                    <a:lnTo>
                      <a:pt x="153169" y="1490133"/>
                    </a:lnTo>
                    <a:cubicBezTo>
                      <a:pt x="68576" y="1490133"/>
                      <a:pt x="0" y="1421557"/>
                      <a:pt x="0" y="1336965"/>
                    </a:cubicBezTo>
                    <a:lnTo>
                      <a:pt x="0" y="153169"/>
                    </a:lnTo>
                    <a:cubicBezTo>
                      <a:pt x="0" y="68576"/>
                      <a:pt x="68576" y="0"/>
                      <a:pt x="153169" y="0"/>
                    </a:cubicBezTo>
                    <a:close/>
                  </a:path>
                </a:pathLst>
              </a:custGeom>
              <a:solidFill>
                <a:srgbClr val="FC9338"/>
              </a:solidFill>
              <a:ln w="47625" cap="rnd">
                <a:solidFill>
                  <a:srgbClr val="00285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10567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297132" y="4864000"/>
              <a:ext cx="2040934" cy="2023076"/>
            </a:xfrm>
            <a:custGeom>
              <a:avLst/>
              <a:gdLst/>
              <a:ahLst/>
              <a:cxnLst/>
              <a:rect l="l" t="t" r="r" b="b"/>
              <a:pathLst>
                <a:path w="2040934" h="2023076">
                  <a:moveTo>
                    <a:pt x="0" y="0"/>
                  </a:moveTo>
                  <a:lnTo>
                    <a:pt x="2040934" y="0"/>
                  </a:lnTo>
                  <a:lnTo>
                    <a:pt x="2040934" y="2023076"/>
                  </a:lnTo>
                  <a:lnTo>
                    <a:pt x="0" y="202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829989" y="4554816"/>
              <a:ext cx="468531" cy="468531"/>
            </a:xfrm>
            <a:custGeom>
              <a:avLst/>
              <a:gdLst/>
              <a:ahLst/>
              <a:cxnLst/>
              <a:rect l="l" t="t" r="r" b="b"/>
              <a:pathLst>
                <a:path w="468531" h="468531">
                  <a:moveTo>
                    <a:pt x="0" y="0"/>
                  </a:moveTo>
                  <a:lnTo>
                    <a:pt x="468530" y="0"/>
                  </a:lnTo>
                  <a:lnTo>
                    <a:pt x="468530" y="468530"/>
                  </a:lnTo>
                  <a:lnTo>
                    <a:pt x="0" y="46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3829989" y="6258054"/>
              <a:ext cx="468531" cy="468531"/>
            </a:xfrm>
            <a:custGeom>
              <a:avLst/>
              <a:gdLst/>
              <a:ahLst/>
              <a:cxnLst/>
              <a:rect l="l" t="t" r="r" b="b"/>
              <a:pathLst>
                <a:path w="468531" h="468531">
                  <a:moveTo>
                    <a:pt x="0" y="0"/>
                  </a:moveTo>
                  <a:lnTo>
                    <a:pt x="468530" y="0"/>
                  </a:lnTo>
                  <a:lnTo>
                    <a:pt x="468530" y="468530"/>
                  </a:lnTo>
                  <a:lnTo>
                    <a:pt x="0" y="46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064254" y="3590717"/>
              <a:ext cx="4555817" cy="56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1" dirty="0">
                  <a:solidFill>
                    <a:srgbClr val="00285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Hurricane Coverage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18876" y="4488141"/>
              <a:ext cx="4201195" cy="1362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002856"/>
                  </a:solidFill>
                  <a:latin typeface="Poppins"/>
                  <a:ea typeface="Poppins"/>
                  <a:cs typeface="Poppins"/>
                  <a:sym typeface="Poppins"/>
                </a:rPr>
                <a:t>Choose coverage option: 30 miles from location or 30 &amp; 60 miles.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418876" y="6191379"/>
              <a:ext cx="4005681" cy="228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002856"/>
                  </a:solidFill>
                  <a:latin typeface="Poppins"/>
                  <a:ea typeface="Poppins"/>
                  <a:cs typeface="Poppins"/>
                  <a:sym typeface="Poppins"/>
                </a:rPr>
                <a:t>If the recorded storm track crosses into your coverage area, a pre-defined payment is made.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EAA56E-D1DA-2D63-3D5A-ED68910FEE39}"/>
              </a:ext>
            </a:extLst>
          </p:cNvPr>
          <p:cNvGrpSpPr/>
          <p:nvPr/>
        </p:nvGrpSpPr>
        <p:grpSpPr>
          <a:xfrm>
            <a:off x="1014177" y="3265840"/>
            <a:ext cx="7753932" cy="5405910"/>
            <a:chOff x="9505368" y="3172583"/>
            <a:chExt cx="7753932" cy="5405910"/>
          </a:xfrm>
        </p:grpSpPr>
        <p:grpSp>
          <p:nvGrpSpPr>
            <p:cNvPr id="16" name="Group 16"/>
            <p:cNvGrpSpPr/>
            <p:nvPr/>
          </p:nvGrpSpPr>
          <p:grpSpPr>
            <a:xfrm>
              <a:off x="9505368" y="3172583"/>
              <a:ext cx="7753932" cy="5405910"/>
              <a:chOff x="0" y="0"/>
              <a:chExt cx="2137363" cy="14901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37363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1490133">
                    <a:moveTo>
                      <a:pt x="50921" y="0"/>
                    </a:moveTo>
                    <a:lnTo>
                      <a:pt x="2086442" y="0"/>
                    </a:lnTo>
                    <a:cubicBezTo>
                      <a:pt x="2099947" y="0"/>
                      <a:pt x="2112899" y="5365"/>
                      <a:pt x="2122449" y="14914"/>
                    </a:cubicBezTo>
                    <a:cubicBezTo>
                      <a:pt x="2131998" y="24464"/>
                      <a:pt x="2137363" y="37416"/>
                      <a:pt x="2137363" y="50921"/>
                    </a:cubicBezTo>
                    <a:lnTo>
                      <a:pt x="2137363" y="1439212"/>
                    </a:lnTo>
                    <a:cubicBezTo>
                      <a:pt x="2137363" y="1467335"/>
                      <a:pt x="2114565" y="1490133"/>
                      <a:pt x="2086442" y="1490133"/>
                    </a:cubicBezTo>
                    <a:lnTo>
                      <a:pt x="50921" y="1490133"/>
                    </a:lnTo>
                    <a:cubicBezTo>
                      <a:pt x="22798" y="1490133"/>
                      <a:pt x="0" y="1467335"/>
                      <a:pt x="0" y="1439212"/>
                    </a:cubicBezTo>
                    <a:lnTo>
                      <a:pt x="0" y="50921"/>
                    </a:lnTo>
                    <a:cubicBezTo>
                      <a:pt x="0" y="37416"/>
                      <a:pt x="5365" y="24464"/>
                      <a:pt x="14914" y="14914"/>
                    </a:cubicBezTo>
                    <a:cubicBezTo>
                      <a:pt x="24464" y="5365"/>
                      <a:pt x="37416" y="0"/>
                      <a:pt x="50921" y="0"/>
                    </a:cubicBezTo>
                    <a:close/>
                  </a:path>
                </a:pathLst>
              </a:custGeom>
              <a:solidFill>
                <a:srgbClr val="52CEE6">
                  <a:alpha val="24706"/>
                </a:srgbClr>
              </a:solidFill>
              <a:ln w="47625" cap="rnd">
                <a:solidFill>
                  <a:srgbClr val="52CEE6">
                    <a:alpha val="24706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2137363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9505368" y="3172583"/>
              <a:ext cx="2577798" cy="5405910"/>
              <a:chOff x="0" y="0"/>
              <a:chExt cx="710567" cy="149013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10567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710567" h="1490133">
                    <a:moveTo>
                      <a:pt x="153169" y="0"/>
                    </a:moveTo>
                    <a:lnTo>
                      <a:pt x="557399" y="0"/>
                    </a:lnTo>
                    <a:cubicBezTo>
                      <a:pt x="641991" y="0"/>
                      <a:pt x="710567" y="68576"/>
                      <a:pt x="710567" y="153169"/>
                    </a:cubicBezTo>
                    <a:lnTo>
                      <a:pt x="710567" y="1336965"/>
                    </a:lnTo>
                    <a:cubicBezTo>
                      <a:pt x="710567" y="1421557"/>
                      <a:pt x="641991" y="1490133"/>
                      <a:pt x="557399" y="1490133"/>
                    </a:cubicBezTo>
                    <a:lnTo>
                      <a:pt x="153169" y="1490133"/>
                    </a:lnTo>
                    <a:cubicBezTo>
                      <a:pt x="68576" y="1490133"/>
                      <a:pt x="0" y="1421557"/>
                      <a:pt x="0" y="1336965"/>
                    </a:cubicBezTo>
                    <a:lnTo>
                      <a:pt x="0" y="153169"/>
                    </a:lnTo>
                    <a:cubicBezTo>
                      <a:pt x="0" y="68576"/>
                      <a:pt x="68576" y="0"/>
                      <a:pt x="153169" y="0"/>
                    </a:cubicBezTo>
                    <a:close/>
                  </a:path>
                </a:pathLst>
              </a:custGeom>
              <a:solidFill>
                <a:srgbClr val="52CEE6"/>
              </a:solidFill>
              <a:ln w="47625" cap="rnd">
                <a:solidFill>
                  <a:srgbClr val="52CEE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710567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9844911" y="4839405"/>
              <a:ext cx="1898713" cy="2072265"/>
            </a:xfrm>
            <a:custGeom>
              <a:avLst/>
              <a:gdLst/>
              <a:ahLst/>
              <a:cxnLst/>
              <a:rect l="l" t="t" r="r" b="b"/>
              <a:pathLst>
                <a:path w="1898713" h="2072265">
                  <a:moveTo>
                    <a:pt x="0" y="0"/>
                  </a:moveTo>
                  <a:lnTo>
                    <a:pt x="1898713" y="0"/>
                  </a:lnTo>
                  <a:lnTo>
                    <a:pt x="1898713" y="2072266"/>
                  </a:lnTo>
                  <a:lnTo>
                    <a:pt x="0" y="207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891129" y="6191379"/>
              <a:ext cx="4005681" cy="228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002856"/>
                  </a:solidFill>
                  <a:latin typeface="Poppins"/>
                  <a:ea typeface="Poppins"/>
                  <a:cs typeface="Poppins"/>
                  <a:sym typeface="Poppins"/>
                </a:rPr>
                <a:t>If recorded rainfall meets that level in the agreed time window, a pre-defined payment is made.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891129" y="4488141"/>
              <a:ext cx="4005681" cy="1372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002856"/>
                  </a:solidFill>
                  <a:latin typeface="Poppins"/>
                  <a:ea typeface="Poppins"/>
                  <a:cs typeface="Poppins"/>
                  <a:sym typeface="Poppins"/>
                </a:rPr>
                <a:t>Choose how much rain, when, and where it matters.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302241" y="6258054"/>
              <a:ext cx="468531" cy="468531"/>
            </a:xfrm>
            <a:custGeom>
              <a:avLst/>
              <a:gdLst/>
              <a:ahLst/>
              <a:cxnLst/>
              <a:rect l="l" t="t" r="r" b="b"/>
              <a:pathLst>
                <a:path w="468531" h="468531">
                  <a:moveTo>
                    <a:pt x="0" y="0"/>
                  </a:moveTo>
                  <a:lnTo>
                    <a:pt x="468531" y="0"/>
                  </a:lnTo>
                  <a:lnTo>
                    <a:pt x="468531" y="468530"/>
                  </a:lnTo>
                  <a:lnTo>
                    <a:pt x="0" y="46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2302241" y="4554816"/>
              <a:ext cx="468531" cy="468531"/>
            </a:xfrm>
            <a:custGeom>
              <a:avLst/>
              <a:gdLst/>
              <a:ahLst/>
              <a:cxnLst/>
              <a:rect l="l" t="t" r="r" b="b"/>
              <a:pathLst>
                <a:path w="468531" h="468531">
                  <a:moveTo>
                    <a:pt x="0" y="0"/>
                  </a:moveTo>
                  <a:lnTo>
                    <a:pt x="468531" y="0"/>
                  </a:lnTo>
                  <a:lnTo>
                    <a:pt x="468531" y="468530"/>
                  </a:lnTo>
                  <a:lnTo>
                    <a:pt x="0" y="468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536507" y="3590717"/>
              <a:ext cx="4555817" cy="56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1" dirty="0">
                  <a:solidFill>
                    <a:srgbClr val="00285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Rain Coverage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76375" y="3219450"/>
            <a:ext cx="8896350" cy="5657850"/>
            <a:chOff x="0" y="0"/>
            <a:chExt cx="2343072" cy="14901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3072" cy="1490133"/>
            </a:xfrm>
            <a:custGeom>
              <a:avLst/>
              <a:gdLst/>
              <a:ahLst/>
              <a:cxnLst/>
              <a:rect l="l" t="t" r="r" b="b"/>
              <a:pathLst>
                <a:path w="2343072" h="1490133">
                  <a:moveTo>
                    <a:pt x="44382" y="0"/>
                  </a:moveTo>
                  <a:lnTo>
                    <a:pt x="2298690" y="0"/>
                  </a:lnTo>
                  <a:cubicBezTo>
                    <a:pt x="2310461" y="0"/>
                    <a:pt x="2321749" y="4676"/>
                    <a:pt x="2330073" y="12999"/>
                  </a:cubicBezTo>
                  <a:cubicBezTo>
                    <a:pt x="2338396" y="21322"/>
                    <a:pt x="2343072" y="32611"/>
                    <a:pt x="2343072" y="44382"/>
                  </a:cubicBezTo>
                  <a:lnTo>
                    <a:pt x="2343072" y="1445751"/>
                  </a:lnTo>
                  <a:cubicBezTo>
                    <a:pt x="2343072" y="1457522"/>
                    <a:pt x="2338396" y="1468811"/>
                    <a:pt x="2330073" y="1477134"/>
                  </a:cubicBezTo>
                  <a:cubicBezTo>
                    <a:pt x="2321749" y="1485457"/>
                    <a:pt x="2310461" y="1490133"/>
                    <a:pt x="2298690" y="1490133"/>
                  </a:cubicBezTo>
                  <a:lnTo>
                    <a:pt x="44382" y="1490133"/>
                  </a:lnTo>
                  <a:cubicBezTo>
                    <a:pt x="19871" y="1490133"/>
                    <a:pt x="0" y="1470263"/>
                    <a:pt x="0" y="1445751"/>
                  </a:cubicBezTo>
                  <a:lnTo>
                    <a:pt x="0" y="44382"/>
                  </a:lnTo>
                  <a:cubicBezTo>
                    <a:pt x="0" y="32611"/>
                    <a:pt x="4676" y="21322"/>
                    <a:pt x="12999" y="12999"/>
                  </a:cubicBezTo>
                  <a:cubicBezTo>
                    <a:pt x="21322" y="4676"/>
                    <a:pt x="32611" y="0"/>
                    <a:pt x="44382" y="0"/>
                  </a:cubicBezTo>
                  <a:close/>
                </a:path>
              </a:pathLst>
            </a:custGeom>
            <a:ln w="47625" cap="rnd">
              <a:solidFill>
                <a:srgbClr val="00285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3072" cy="1537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The Math Can </a:t>
            </a:r>
            <a:r>
              <a:rPr lang="en-US" sz="5400" b="1" dirty="0">
                <a:solidFill>
                  <a:schemeClr val="accent5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Make Sense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0532" y="3609767"/>
            <a:ext cx="3760768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Rain Example</a:t>
            </a:r>
          </a:p>
        </p:txBody>
      </p:sp>
      <p:sp>
        <p:nvSpPr>
          <p:cNvPr id="8" name="Freeform 8"/>
          <p:cNvSpPr/>
          <p:nvPr/>
        </p:nvSpPr>
        <p:spPr>
          <a:xfrm>
            <a:off x="1910586" y="3695492"/>
            <a:ext cx="747689" cy="816031"/>
          </a:xfrm>
          <a:custGeom>
            <a:avLst/>
            <a:gdLst/>
            <a:ahLst/>
            <a:cxnLst/>
            <a:rect l="l" t="t" r="r" b="b"/>
            <a:pathLst>
              <a:path w="747689" h="816031">
                <a:moveTo>
                  <a:pt x="0" y="0"/>
                </a:moveTo>
                <a:lnTo>
                  <a:pt x="747688" y="0"/>
                </a:lnTo>
                <a:lnTo>
                  <a:pt x="747688" y="816031"/>
                </a:lnTo>
                <a:lnTo>
                  <a:pt x="0" y="81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10651" y="4264025"/>
            <a:ext cx="4080649" cy="465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Outdoor event with $50,000 at-risk revenue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Trigger: 0.25" of rain or more during event hours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If that happens, coverage responds with a $20,000 payment</a:t>
            </a:r>
          </a:p>
          <a:p>
            <a:pPr algn="l">
              <a:lnSpc>
                <a:spcPts val="3640"/>
              </a:lnSpc>
            </a:pPr>
            <a:endParaRPr lang="en-US" sz="2400">
              <a:solidFill>
                <a:srgbClr val="00285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AutoShape 10"/>
          <p:cNvSpPr/>
          <p:nvPr/>
        </p:nvSpPr>
        <p:spPr>
          <a:xfrm flipH="1">
            <a:off x="6781800" y="3981332"/>
            <a:ext cx="0" cy="4134087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143561" y="3750758"/>
            <a:ext cx="2713018" cy="8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52CEE6"/>
                </a:solidFill>
                <a:latin typeface="Poppins Bold"/>
                <a:ea typeface="Poppins Bold"/>
                <a:cs typeface="Poppins Bold"/>
                <a:sym typeface="Poppins Bold"/>
              </a:rPr>
              <a:t>$50,000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2300" y="4644093"/>
            <a:ext cx="3055540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at risk revenue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7933819" y="5752295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2" y="0"/>
                </a:lnTo>
                <a:lnTo>
                  <a:pt x="1000002" y="132501"/>
                </a:lnTo>
                <a:lnTo>
                  <a:pt x="0" y="1325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143561" y="6404272"/>
            <a:ext cx="2713018" cy="8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52CEE6"/>
                </a:solidFill>
                <a:latin typeface="Poppins Bold"/>
                <a:ea typeface="Poppins Bold"/>
                <a:cs typeface="Poppins Bold"/>
                <a:sym typeface="Poppins Bold"/>
              </a:rPr>
              <a:t>$20,000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72300" y="7297607"/>
            <a:ext cx="3055540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coverage payment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753725" y="3181350"/>
            <a:ext cx="6057900" cy="5657850"/>
            <a:chOff x="0" y="0"/>
            <a:chExt cx="1595496" cy="14901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95496" cy="1490133"/>
            </a:xfrm>
            <a:custGeom>
              <a:avLst/>
              <a:gdLst/>
              <a:ahLst/>
              <a:cxnLst/>
              <a:rect l="l" t="t" r="r" b="b"/>
              <a:pathLst>
                <a:path w="1595496" h="1490133">
                  <a:moveTo>
                    <a:pt x="65177" y="0"/>
                  </a:moveTo>
                  <a:lnTo>
                    <a:pt x="1530319" y="0"/>
                  </a:lnTo>
                  <a:cubicBezTo>
                    <a:pt x="1566315" y="0"/>
                    <a:pt x="1595496" y="29181"/>
                    <a:pt x="1595496" y="65177"/>
                  </a:cubicBezTo>
                  <a:lnTo>
                    <a:pt x="1595496" y="1424956"/>
                  </a:lnTo>
                  <a:cubicBezTo>
                    <a:pt x="1595496" y="1442242"/>
                    <a:pt x="1588629" y="1458820"/>
                    <a:pt x="1576406" y="1471043"/>
                  </a:cubicBezTo>
                  <a:cubicBezTo>
                    <a:pt x="1564183" y="1483267"/>
                    <a:pt x="1547605" y="1490133"/>
                    <a:pt x="1530319" y="1490133"/>
                  </a:cubicBezTo>
                  <a:lnTo>
                    <a:pt x="65177" y="1490133"/>
                  </a:lnTo>
                  <a:cubicBezTo>
                    <a:pt x="47891" y="1490133"/>
                    <a:pt x="31313" y="1483267"/>
                    <a:pt x="19090" y="1471043"/>
                  </a:cubicBezTo>
                  <a:cubicBezTo>
                    <a:pt x="6867" y="1458820"/>
                    <a:pt x="0" y="1442242"/>
                    <a:pt x="0" y="1424956"/>
                  </a:cubicBezTo>
                  <a:lnTo>
                    <a:pt x="0" y="65177"/>
                  </a:lnTo>
                  <a:cubicBezTo>
                    <a:pt x="0" y="47891"/>
                    <a:pt x="6867" y="31313"/>
                    <a:pt x="19090" y="19090"/>
                  </a:cubicBezTo>
                  <a:cubicBezTo>
                    <a:pt x="31313" y="6867"/>
                    <a:pt x="47891" y="0"/>
                    <a:pt x="65177" y="0"/>
                  </a:cubicBezTo>
                  <a:close/>
                </a:path>
              </a:pathLst>
            </a:custGeom>
            <a:ln w="47625" cap="rnd">
              <a:solidFill>
                <a:srgbClr val="FC933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595496" cy="1537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273824" y="3594501"/>
            <a:ext cx="4046518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Hurricane Example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97624" y="4236715"/>
            <a:ext cx="4261576" cy="17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Recorded Category 3 storm track within 30 miles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264058" y="3680226"/>
            <a:ext cx="823235" cy="816031"/>
          </a:xfrm>
          <a:custGeom>
            <a:avLst/>
            <a:gdLst/>
            <a:ahLst/>
            <a:cxnLst/>
            <a:rect l="l" t="t" r="r" b="b"/>
            <a:pathLst>
              <a:path w="823235" h="816031">
                <a:moveTo>
                  <a:pt x="0" y="0"/>
                </a:moveTo>
                <a:lnTo>
                  <a:pt x="823235" y="0"/>
                </a:lnTo>
                <a:lnTo>
                  <a:pt x="823235" y="816032"/>
                </a:lnTo>
                <a:lnTo>
                  <a:pt x="0" y="81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5400000">
            <a:off x="13919869" y="6183244"/>
            <a:ext cx="621927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2626249" y="6609044"/>
            <a:ext cx="3208318" cy="85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$35,000*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69313" y="7425288"/>
            <a:ext cx="3055540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coverage payment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F0ABB1B5-072E-D462-1C15-48E697A3312D}"/>
              </a:ext>
            </a:extLst>
          </p:cNvPr>
          <p:cNvSpPr txBox="1"/>
          <p:nvPr/>
        </p:nvSpPr>
        <p:spPr>
          <a:xfrm>
            <a:off x="12197624" y="7978558"/>
            <a:ext cx="4185376" cy="7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1400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*limits and payouts are fully customizable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11AB296D-435A-08B3-0109-1AFCF7C28D67}"/>
              </a:ext>
            </a:extLst>
          </p:cNvPr>
          <p:cNvSpPr txBox="1"/>
          <p:nvPr/>
        </p:nvSpPr>
        <p:spPr>
          <a:xfrm>
            <a:off x="6389325" y="8339277"/>
            <a:ext cx="41853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*limits and payouts are fully</a:t>
            </a:r>
            <a:br>
              <a:rPr lang="en-US" sz="1400" b="1" dirty="0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1400" b="1" dirty="0">
                <a:solidFill>
                  <a:srgbClr val="002856"/>
                </a:solidFill>
                <a:latin typeface="Poppins Bold"/>
                <a:ea typeface="Poppins Bold"/>
                <a:cs typeface="Poppins Bold"/>
                <a:sym typeface="Poppins Bold"/>
              </a:rPr>
              <a:t>customizable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Why Clients </a:t>
            </a:r>
            <a:r>
              <a:rPr lang="en-US" sz="5400" b="1" dirty="0">
                <a:solidFill>
                  <a:schemeClr val="accent2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Choose Vortex</a:t>
            </a:r>
          </a:p>
        </p:txBody>
      </p:sp>
      <p:sp>
        <p:nvSpPr>
          <p:cNvPr id="4" name="Freeform 4"/>
          <p:cNvSpPr/>
          <p:nvPr/>
        </p:nvSpPr>
        <p:spPr>
          <a:xfrm>
            <a:off x="966618" y="3746121"/>
            <a:ext cx="2597512" cy="2597512"/>
          </a:xfrm>
          <a:custGeom>
            <a:avLst/>
            <a:gdLst/>
            <a:ahLst/>
            <a:cxnLst/>
            <a:rect l="l" t="t" r="r" b="b"/>
            <a:pathLst>
              <a:path w="2597512" h="2597512">
                <a:moveTo>
                  <a:pt x="0" y="0"/>
                </a:moveTo>
                <a:lnTo>
                  <a:pt x="2597512" y="0"/>
                </a:lnTo>
                <a:lnTo>
                  <a:pt x="2597512" y="2597511"/>
                </a:lnTo>
                <a:lnTo>
                  <a:pt x="0" y="25975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>
            <a:off x="4478688" y="3567231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395026" y="3593093"/>
            <a:ext cx="2985891" cy="2963497"/>
          </a:xfrm>
          <a:custGeom>
            <a:avLst/>
            <a:gdLst/>
            <a:ahLst/>
            <a:cxnLst/>
            <a:rect l="l" t="t" r="r" b="b"/>
            <a:pathLst>
              <a:path w="2985891" h="2963497">
                <a:moveTo>
                  <a:pt x="0" y="0"/>
                </a:moveTo>
                <a:lnTo>
                  <a:pt x="2985891" y="0"/>
                </a:lnTo>
                <a:lnTo>
                  <a:pt x="2985891" y="2963497"/>
                </a:lnTo>
                <a:lnTo>
                  <a:pt x="0" y="29634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9299360" y="3567231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15697" y="3746121"/>
            <a:ext cx="2729080" cy="2657442"/>
          </a:xfrm>
          <a:custGeom>
            <a:avLst/>
            <a:gdLst/>
            <a:ahLst/>
            <a:cxnLst/>
            <a:rect l="l" t="t" r="r" b="b"/>
            <a:pathLst>
              <a:path w="2729080" h="2657442">
                <a:moveTo>
                  <a:pt x="0" y="0"/>
                </a:moveTo>
                <a:lnTo>
                  <a:pt x="2729081" y="0"/>
                </a:lnTo>
                <a:lnTo>
                  <a:pt x="2729081" y="2657442"/>
                </a:lnTo>
                <a:lnTo>
                  <a:pt x="0" y="26574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17944" y="6699645"/>
            <a:ext cx="3634931" cy="151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7 day (rain) / 30 day (hurricane)</a:t>
            </a:r>
          </a:p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payouts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0506" y="6699645"/>
            <a:ext cx="3634931" cy="101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Clear triggers and</a:t>
            </a:r>
          </a:p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defined payments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2772" y="6699645"/>
            <a:ext cx="3634931" cy="1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Payouts based on independent weather data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991625" y="3593093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7963" y="3746121"/>
            <a:ext cx="2289255" cy="2810470"/>
          </a:xfrm>
          <a:custGeom>
            <a:avLst/>
            <a:gdLst/>
            <a:ahLst/>
            <a:cxnLst/>
            <a:rect l="l" t="t" r="r" b="b"/>
            <a:pathLst>
              <a:path w="2289255" h="2810470">
                <a:moveTo>
                  <a:pt x="0" y="0"/>
                </a:moveTo>
                <a:lnTo>
                  <a:pt x="2289255" y="0"/>
                </a:lnTo>
                <a:lnTo>
                  <a:pt x="2289255" y="2810469"/>
                </a:lnTo>
                <a:lnTo>
                  <a:pt x="0" y="28104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235126" y="6699645"/>
            <a:ext cx="3634931" cy="51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A+ rated carriers</a:t>
            </a:r>
          </a:p>
        </p:txBody>
      </p:sp>
      <p:pic>
        <p:nvPicPr>
          <p:cNvPr id="15" name="Graphic 14" descr="Dollar with solid fill">
            <a:extLst>
              <a:ext uri="{FF2B5EF4-FFF2-40B4-BE49-F238E27FC236}">
                <a16:creationId xmlns:a16="http://schemas.microsoft.com/office/drawing/2014/main" id="{1192C638-5647-0B72-EA5E-AD4EBAC4BF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7026" y="4973626"/>
            <a:ext cx="1046174" cy="10461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15471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152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00285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Add a Simple Weather Plan</a:t>
            </a:r>
          </a:p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chemeClr val="accent2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Before the Next Storm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3707165"/>
            <a:ext cx="635371" cy="5845937"/>
            <a:chOff x="0" y="0"/>
            <a:chExt cx="847161" cy="77945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7"/>
                  </a:lnTo>
                  <a:lnTo>
                    <a:pt x="0" y="624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059807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8"/>
                  </a:lnTo>
                  <a:lnTo>
                    <a:pt x="0" y="624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4119615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7"/>
                  </a:lnTo>
                  <a:lnTo>
                    <a:pt x="0" y="624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6918932"/>
              <a:ext cx="847161" cy="875652"/>
              <a:chOff x="0" y="0"/>
              <a:chExt cx="635000" cy="65635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" cy="656356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656356">
                    <a:moveTo>
                      <a:pt x="431800" y="0"/>
                    </a:moveTo>
                    <a:cubicBezTo>
                      <a:pt x="542290" y="6350"/>
                      <a:pt x="629920" y="93980"/>
                      <a:pt x="635000" y="203200"/>
                    </a:cubicBezTo>
                    <a:lnTo>
                      <a:pt x="635000" y="356636"/>
                    </a:lnTo>
                    <a:cubicBezTo>
                      <a:pt x="629920" y="464586"/>
                      <a:pt x="542290" y="552216"/>
                      <a:pt x="434340" y="552216"/>
                    </a:cubicBezTo>
                    <a:lnTo>
                      <a:pt x="274320" y="552216"/>
                    </a:lnTo>
                    <a:cubicBezTo>
                      <a:pt x="245110" y="586506"/>
                      <a:pt x="213360" y="616986"/>
                      <a:pt x="176530" y="642386"/>
                    </a:cubicBezTo>
                    <a:lnTo>
                      <a:pt x="152400" y="656356"/>
                    </a:lnTo>
                    <a:cubicBezTo>
                      <a:pt x="139700" y="656356"/>
                      <a:pt x="137160" y="648736"/>
                      <a:pt x="140970" y="636036"/>
                    </a:cubicBezTo>
                    <a:cubicBezTo>
                      <a:pt x="149860" y="608096"/>
                      <a:pt x="148590" y="578886"/>
                      <a:pt x="138430" y="552216"/>
                    </a:cubicBezTo>
                    <a:lnTo>
                      <a:pt x="134620" y="540786"/>
                    </a:lnTo>
                    <a:cubicBezTo>
                      <a:pt x="57150" y="515386"/>
                      <a:pt x="1270" y="441726"/>
                      <a:pt x="0" y="356636"/>
                    </a:cubicBezTo>
                    <a:lnTo>
                      <a:pt x="0" y="201930"/>
                    </a:lnTo>
                    <a:cubicBezTo>
                      <a:pt x="0" y="93980"/>
                      <a:pt x="88900" y="6350"/>
                      <a:pt x="203200" y="0"/>
                    </a:cubicBezTo>
                    <a:lnTo>
                      <a:pt x="434340" y="0"/>
                    </a:lnTo>
                    <a:close/>
                  </a:path>
                </a:pathLst>
              </a:custGeom>
              <a:ln w="47625" cap="sq">
                <a:solidFill>
                  <a:srgbClr val="52CE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7950" y="-66675"/>
                <a:ext cx="419100" cy="6087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64071" y="3621440"/>
            <a:ext cx="7212981" cy="16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Identify the rain or hurricane exposures that matter most.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285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4071" y="5166296"/>
            <a:ext cx="7212981" cy="16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Choose clear weather triggers and payment amounts.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285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4071" y="6711151"/>
            <a:ext cx="7212981" cy="22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002856"/>
                </a:solidFill>
                <a:latin typeface="Poppins"/>
                <a:ea typeface="Poppins"/>
                <a:cs typeface="Poppins"/>
                <a:sym typeface="Poppins"/>
              </a:rPr>
              <a:t>See example pricing so you can decide what level of protection feels right.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00285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1019" y="8829689"/>
            <a:ext cx="7212981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i="1" dirty="0">
                <a:solidFill>
                  <a:srgbClr val="0028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Talk to me if you’d like to see a simple example for your event or location.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BEC69782-F67A-7050-0E80-F83BBFC28E22}"/>
              </a:ext>
            </a:extLst>
          </p:cNvPr>
          <p:cNvSpPr/>
          <p:nvPr/>
        </p:nvSpPr>
        <p:spPr>
          <a:xfrm>
            <a:off x="2538064" y="0"/>
            <a:ext cx="15754698" cy="10287000"/>
          </a:xfrm>
          <a:custGeom>
            <a:avLst/>
            <a:gdLst/>
            <a:ahLst/>
            <a:cxnLst/>
            <a:rect l="l" t="t" r="r" b="b"/>
            <a:pathLst>
              <a:path w="15754698" h="10287000">
                <a:moveTo>
                  <a:pt x="0" y="0"/>
                </a:moveTo>
                <a:lnTo>
                  <a:pt x="15754698" y="0"/>
                </a:lnTo>
                <a:lnTo>
                  <a:pt x="157546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l="-16079" t="-9151" b="-915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799513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4418638"/>
            <a:ext cx="1042671" cy="10426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87604" y="4577542"/>
            <a:ext cx="724862" cy="724862"/>
          </a:xfrm>
          <a:custGeom>
            <a:avLst/>
            <a:gdLst/>
            <a:ahLst/>
            <a:cxnLst/>
            <a:rect l="l" t="t" r="r" b="b"/>
            <a:pathLst>
              <a:path w="724862" h="724862">
                <a:moveTo>
                  <a:pt x="0" y="0"/>
                </a:moveTo>
                <a:lnTo>
                  <a:pt x="724863" y="0"/>
                </a:lnTo>
                <a:lnTo>
                  <a:pt x="724863" y="724862"/>
                </a:lnTo>
                <a:lnTo>
                  <a:pt x="0" y="7248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028700" y="6061384"/>
            <a:ext cx="1042671" cy="104267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74313" y="6197472"/>
            <a:ext cx="770495" cy="770495"/>
          </a:xfrm>
          <a:custGeom>
            <a:avLst/>
            <a:gdLst/>
            <a:ahLst/>
            <a:cxnLst/>
            <a:rect l="l" t="t" r="r" b="b"/>
            <a:pathLst>
              <a:path w="770495" h="770495">
                <a:moveTo>
                  <a:pt x="0" y="0"/>
                </a:moveTo>
                <a:lnTo>
                  <a:pt x="770495" y="0"/>
                </a:lnTo>
                <a:lnTo>
                  <a:pt x="770495" y="770495"/>
                </a:lnTo>
                <a:lnTo>
                  <a:pt x="0" y="7704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7704130"/>
            <a:ext cx="1042671" cy="10426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93551" y="7846890"/>
            <a:ext cx="512970" cy="757151"/>
          </a:xfrm>
          <a:custGeom>
            <a:avLst/>
            <a:gdLst/>
            <a:ahLst/>
            <a:cxnLst/>
            <a:rect l="l" t="t" r="r" b="b"/>
            <a:pathLst>
              <a:path w="512970" h="757151">
                <a:moveTo>
                  <a:pt x="0" y="0"/>
                </a:moveTo>
                <a:lnTo>
                  <a:pt x="512970" y="0"/>
                </a:lnTo>
                <a:lnTo>
                  <a:pt x="512970" y="757151"/>
                </a:lnTo>
                <a:lnTo>
                  <a:pt x="0" y="7571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307469" y="2104390"/>
            <a:ext cx="3634772" cy="5035578"/>
            <a:chOff x="0" y="0"/>
            <a:chExt cx="4846363" cy="67141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46363" cy="6714104"/>
            </a:xfrm>
            <a:custGeom>
              <a:avLst/>
              <a:gdLst/>
              <a:ahLst/>
              <a:cxnLst/>
              <a:rect l="l" t="t" r="r" b="b"/>
              <a:pathLst>
                <a:path w="4846363" h="6714104">
                  <a:moveTo>
                    <a:pt x="0" y="0"/>
                  </a:moveTo>
                  <a:lnTo>
                    <a:pt x="4846363" y="0"/>
                  </a:lnTo>
                  <a:lnTo>
                    <a:pt x="4846363" y="6714104"/>
                  </a:lnTo>
                  <a:lnTo>
                    <a:pt x="0" y="6714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507466" y="1797535"/>
              <a:ext cx="3831431" cy="4536493"/>
              <a:chOff x="0" y="0"/>
              <a:chExt cx="618437" cy="73224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18437" cy="732242"/>
              </a:xfrm>
              <a:custGeom>
                <a:avLst/>
                <a:gdLst/>
                <a:ahLst/>
                <a:cxnLst/>
                <a:rect l="l" t="t" r="r" b="b"/>
                <a:pathLst>
                  <a:path w="618437" h="732242">
                    <a:moveTo>
                      <a:pt x="0" y="0"/>
                    </a:moveTo>
                    <a:lnTo>
                      <a:pt x="618437" y="0"/>
                    </a:lnTo>
                    <a:lnTo>
                      <a:pt x="618437" y="732242"/>
                    </a:lnTo>
                    <a:lnTo>
                      <a:pt x="0" y="732242"/>
                    </a:lnTo>
                    <a:close/>
                  </a:path>
                </a:pathLst>
              </a:custGeom>
              <a:solidFill>
                <a:srgbClr val="002856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18437" cy="779867"/>
              </a:xfrm>
              <a:prstGeom prst="rect">
                <a:avLst/>
              </a:prstGeom>
            </p:spPr>
            <p:txBody>
              <a:bodyPr lIns="62168" tIns="62168" rIns="62168" bIns="62168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778855" y="2047077"/>
              <a:ext cx="3288653" cy="4037409"/>
            </a:xfrm>
            <a:custGeom>
              <a:avLst/>
              <a:gdLst/>
              <a:ahLst/>
              <a:cxnLst/>
              <a:rect l="l" t="t" r="r" b="b"/>
              <a:pathLst>
                <a:path w="3288653" h="4037409">
                  <a:moveTo>
                    <a:pt x="0" y="0"/>
                  </a:moveTo>
                  <a:lnTo>
                    <a:pt x="3288653" y="0"/>
                  </a:lnTo>
                  <a:lnTo>
                    <a:pt x="3288653" y="4037409"/>
                  </a:lnTo>
                  <a:lnTo>
                    <a:pt x="0" y="4037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104900"/>
            <a:ext cx="996362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68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Traditional Insurance </a:t>
            </a:r>
          </a:p>
          <a:p>
            <a:pPr algn="l">
              <a:lnSpc>
                <a:spcPts val="8140"/>
              </a:lnSpc>
            </a:pPr>
            <a:r>
              <a:rPr lang="en-US" sz="6800" b="1" dirty="0">
                <a:solidFill>
                  <a:srgbClr val="FC9338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Leaves Gaps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91743" y="4332913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Focuses on physical damage, not lost revenue or attendance.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91743" y="5975659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Claims can be slow, contested, and complex.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91743" y="7618405"/>
            <a:ext cx="8700584" cy="112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Deductibles and downtime still hit your cash flow.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39246" y="7441315"/>
            <a:ext cx="4971217" cy="5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"/>
              </a:lnSpc>
            </a:pPr>
            <a:r>
              <a:rPr lang="en-US" sz="3650" b="1" dirty="0">
                <a:solidFill>
                  <a:srgbClr val="52CEE6"/>
                </a:solidFill>
                <a:latin typeface="Poppins"/>
                <a:ea typeface="Canva Sans Bold"/>
                <a:cs typeface="Poppins"/>
                <a:sym typeface="Canva Sans Bold"/>
              </a:rPr>
              <a:t>There’s a better way</a:t>
            </a:r>
            <a:endParaRPr lang="en-US" sz="3650" b="1" dirty="0">
              <a:solidFill>
                <a:srgbClr val="52CEE6"/>
              </a:solidFill>
              <a:latin typeface="Poppins"/>
              <a:ea typeface="Canva Sans Bold"/>
              <a:cs typeface="Poppi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639246" y="8034966"/>
            <a:ext cx="4971415" cy="44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plan for rain and hurricanes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3457900"/>
            <a:ext cx="3086100" cy="30861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2393" y="3964817"/>
            <a:ext cx="1898713" cy="2072265"/>
          </a:xfrm>
          <a:custGeom>
            <a:avLst/>
            <a:gdLst/>
            <a:ahLst/>
            <a:cxnLst/>
            <a:rect l="l" t="t" r="r" b="b"/>
            <a:pathLst>
              <a:path w="1898713" h="2072265">
                <a:moveTo>
                  <a:pt x="0" y="0"/>
                </a:moveTo>
                <a:lnTo>
                  <a:pt x="1898714" y="0"/>
                </a:lnTo>
                <a:lnTo>
                  <a:pt x="1898714" y="2072266"/>
                </a:lnTo>
                <a:lnTo>
                  <a:pt x="0" y="20722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675158" y="3325827"/>
            <a:ext cx="947235" cy="94723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65944" y="3542270"/>
            <a:ext cx="165664" cy="514350"/>
          </a:xfrm>
          <a:custGeom>
            <a:avLst/>
            <a:gdLst/>
            <a:ahLst/>
            <a:cxnLst/>
            <a:rect l="l" t="t" r="r" b="b"/>
            <a:pathLst>
              <a:path w="165664" h="514350">
                <a:moveTo>
                  <a:pt x="0" y="0"/>
                </a:moveTo>
                <a:lnTo>
                  <a:pt x="165664" y="0"/>
                </a:lnTo>
                <a:lnTo>
                  <a:pt x="165664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363692" y="3457900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5915011" y="4009219"/>
            <a:ext cx="1983462" cy="1983462"/>
          </a:xfrm>
          <a:custGeom>
            <a:avLst/>
            <a:gdLst/>
            <a:ahLst/>
            <a:cxnLst/>
            <a:rect l="l" t="t" r="r" b="b"/>
            <a:pathLst>
              <a:path w="1983462" h="1983462">
                <a:moveTo>
                  <a:pt x="0" y="0"/>
                </a:moveTo>
                <a:lnTo>
                  <a:pt x="1983461" y="0"/>
                </a:lnTo>
                <a:lnTo>
                  <a:pt x="1983461" y="1983462"/>
                </a:lnTo>
                <a:lnTo>
                  <a:pt x="0" y="19834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4967776" y="3325827"/>
            <a:ext cx="947235" cy="94723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5293196" y="3542270"/>
            <a:ext cx="296394" cy="514350"/>
          </a:xfrm>
          <a:custGeom>
            <a:avLst/>
            <a:gdLst/>
            <a:ahLst/>
            <a:cxnLst/>
            <a:rect l="l" t="t" r="r" b="b"/>
            <a:pathLst>
              <a:path w="296394" h="514350">
                <a:moveTo>
                  <a:pt x="0" y="0"/>
                </a:moveTo>
                <a:lnTo>
                  <a:pt x="296394" y="0"/>
                </a:lnTo>
                <a:lnTo>
                  <a:pt x="296394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9768446" y="3457900"/>
            <a:ext cx="3086100" cy="30861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332815" y="3799445"/>
            <a:ext cx="1957361" cy="2403010"/>
          </a:xfrm>
          <a:custGeom>
            <a:avLst/>
            <a:gdLst/>
            <a:ahLst/>
            <a:cxnLst/>
            <a:rect l="l" t="t" r="r" b="b"/>
            <a:pathLst>
              <a:path w="1957361" h="2403010">
                <a:moveTo>
                  <a:pt x="0" y="0"/>
                </a:moveTo>
                <a:lnTo>
                  <a:pt x="1957361" y="0"/>
                </a:lnTo>
                <a:lnTo>
                  <a:pt x="1957361" y="2403010"/>
                </a:lnTo>
                <a:lnTo>
                  <a:pt x="0" y="24030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9385580" y="3325827"/>
            <a:ext cx="947235" cy="94723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723398" y="3542270"/>
            <a:ext cx="274320" cy="514350"/>
          </a:xfrm>
          <a:custGeom>
            <a:avLst/>
            <a:gdLst/>
            <a:ahLst/>
            <a:cxnLst/>
            <a:rect l="l" t="t" r="r" b="b"/>
            <a:pathLst>
              <a:path w="274320" h="514350">
                <a:moveTo>
                  <a:pt x="0" y="0"/>
                </a:moveTo>
                <a:lnTo>
                  <a:pt x="274320" y="0"/>
                </a:lnTo>
                <a:lnTo>
                  <a:pt x="27432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173200" y="3457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4753340" y="3964817"/>
            <a:ext cx="1925821" cy="1925821"/>
          </a:xfrm>
          <a:custGeom>
            <a:avLst/>
            <a:gdLst/>
            <a:ahLst/>
            <a:cxnLst/>
            <a:rect l="l" t="t" r="r" b="b"/>
            <a:pathLst>
              <a:path w="1925821" h="1925821">
                <a:moveTo>
                  <a:pt x="0" y="0"/>
                </a:moveTo>
                <a:lnTo>
                  <a:pt x="1925820" y="0"/>
                </a:lnTo>
                <a:lnTo>
                  <a:pt x="1925820" y="1925821"/>
                </a:lnTo>
                <a:lnTo>
                  <a:pt x="0" y="19258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13806104" y="3325827"/>
            <a:ext cx="947235" cy="94723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2CEE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4081937" y="3519725"/>
            <a:ext cx="395570" cy="559439"/>
          </a:xfrm>
          <a:custGeom>
            <a:avLst/>
            <a:gdLst/>
            <a:ahLst/>
            <a:cxnLst/>
            <a:rect l="l" t="t" r="r" b="b"/>
            <a:pathLst>
              <a:path w="395570" h="559439">
                <a:moveTo>
                  <a:pt x="0" y="0"/>
                </a:moveTo>
                <a:lnTo>
                  <a:pt x="395570" y="0"/>
                </a:lnTo>
                <a:lnTo>
                  <a:pt x="395570" y="559439"/>
                </a:lnTo>
                <a:lnTo>
                  <a:pt x="0" y="5594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028700" y="1076325"/>
            <a:ext cx="162306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0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Parametric Weather Coverage: </a:t>
            </a:r>
            <a:r>
              <a:rPr lang="en-US" sz="5000" b="1" dirty="0">
                <a:solidFill>
                  <a:srgbClr val="52CEE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Simple and Clear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31425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choose the </a:t>
            </a:r>
            <a:r>
              <a:rPr lang="en-US" sz="3199" dirty="0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weather trigger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(hurricane or rainfall amount).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866417" y="6863404"/>
            <a:ext cx="4080649" cy="22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Independent weather data</a:t>
            </a:r>
            <a:r>
              <a:rPr lang="en-US" sz="3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measures what actually happens.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71171" y="6863404"/>
            <a:ext cx="4080649" cy="22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the agreed trigger is met,</a:t>
            </a:r>
            <a:r>
              <a:rPr lang="en-US" sz="3199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 coverage </a:t>
            </a:r>
            <a:r>
              <a:rPr lang="en-US" sz="31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responds with a defined payout.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675925" y="6863404"/>
            <a:ext cx="4080649" cy="2278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Funds are typically available in about 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 days (rain) or 30 days (hurricane).</a:t>
            </a:r>
          </a:p>
        </p:txBody>
      </p:sp>
      <p:sp>
        <p:nvSpPr>
          <p:cNvPr id="41" name="Freeform 41"/>
          <p:cNvSpPr/>
          <p:nvPr/>
        </p:nvSpPr>
        <p:spPr>
          <a:xfrm>
            <a:off x="4218057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8609117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3016471" y="4927728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2" y="0"/>
                </a:lnTo>
                <a:lnTo>
                  <a:pt x="1000002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6" name="Graphic 45" descr="Dollar with solid fill">
            <a:extLst>
              <a:ext uri="{FF2B5EF4-FFF2-40B4-BE49-F238E27FC236}">
                <a16:creationId xmlns:a16="http://schemas.microsoft.com/office/drawing/2014/main" id="{989E35EF-F9B1-0AEE-3CC8-B78F6E493A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259049" y="4838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Real Weather. </a:t>
            </a:r>
            <a:r>
              <a:rPr lang="en-US" sz="5400" b="1" dirty="0">
                <a:solidFill>
                  <a:srgbClr val="FC9338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Real Payouts.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225025"/>
            <a:ext cx="5129319" cy="5058044"/>
            <a:chOff x="0" y="0"/>
            <a:chExt cx="1350932" cy="13321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52CEE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53035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555256" y="695141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55256" y="4185630"/>
            <a:ext cx="3937223" cy="248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payout came through quickly and helped us move forward with confidence”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5256" y="7080667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Event Producer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5256" y="7514205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dirty="0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Florida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79340" y="3225025"/>
            <a:ext cx="5129319" cy="5058044"/>
            <a:chOff x="0" y="0"/>
            <a:chExt cx="1350932" cy="13321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52CEE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101454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7103675" y="695141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103675" y="4185630"/>
            <a:ext cx="3937223" cy="248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Clear triggers, fast payout, and exactly what we needed when it mattered most.”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3675" y="7099717"/>
            <a:ext cx="4604984" cy="4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Golf Tournament Director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03675" y="7501086"/>
            <a:ext cx="4604984" cy="4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69"/>
              </a:lnSpc>
            </a:pPr>
            <a:r>
              <a:rPr lang="en-US" sz="2621" dirty="0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South Carolina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127760" y="3225025"/>
            <a:ext cx="5129319" cy="5058044"/>
            <a:chOff x="0" y="0"/>
            <a:chExt cx="1350932" cy="13321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50932" cy="1332160"/>
            </a:xfrm>
            <a:custGeom>
              <a:avLst/>
              <a:gdLst/>
              <a:ahLst/>
              <a:cxnLst/>
              <a:rect l="l" t="t" r="r" b="b"/>
              <a:pathLst>
                <a:path w="1350932" h="1332160">
                  <a:moveTo>
                    <a:pt x="76977" y="0"/>
                  </a:moveTo>
                  <a:lnTo>
                    <a:pt x="1273955" y="0"/>
                  </a:lnTo>
                  <a:cubicBezTo>
                    <a:pt x="1316468" y="0"/>
                    <a:pt x="1350932" y="34464"/>
                    <a:pt x="1350932" y="76977"/>
                  </a:cubicBezTo>
                  <a:lnTo>
                    <a:pt x="1350932" y="1255183"/>
                  </a:lnTo>
                  <a:cubicBezTo>
                    <a:pt x="1350932" y="1297696"/>
                    <a:pt x="1316468" y="1332160"/>
                    <a:pt x="1273955" y="1332160"/>
                  </a:cubicBezTo>
                  <a:lnTo>
                    <a:pt x="76977" y="1332160"/>
                  </a:lnTo>
                  <a:cubicBezTo>
                    <a:pt x="34464" y="1332160"/>
                    <a:pt x="0" y="1297696"/>
                    <a:pt x="0" y="1255183"/>
                  </a:cubicBezTo>
                  <a:lnTo>
                    <a:pt x="0" y="76977"/>
                  </a:lnTo>
                  <a:cubicBezTo>
                    <a:pt x="0" y="34464"/>
                    <a:pt x="34464" y="0"/>
                    <a:pt x="76977" y="0"/>
                  </a:cubicBezTo>
                  <a:close/>
                </a:path>
              </a:pathLst>
            </a:custGeom>
            <a:ln w="47625" cap="rnd">
              <a:solidFill>
                <a:srgbClr val="52CEE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350932" cy="1379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649873" y="3670257"/>
            <a:ext cx="588426" cy="423667"/>
          </a:xfrm>
          <a:custGeom>
            <a:avLst/>
            <a:gdLst/>
            <a:ahLst/>
            <a:cxnLst/>
            <a:rect l="l" t="t" r="r" b="b"/>
            <a:pathLst>
              <a:path w="588426" h="423667">
                <a:moveTo>
                  <a:pt x="0" y="0"/>
                </a:moveTo>
                <a:lnTo>
                  <a:pt x="588426" y="0"/>
                </a:lnTo>
                <a:lnTo>
                  <a:pt x="588426" y="423667"/>
                </a:lnTo>
                <a:lnTo>
                  <a:pt x="0" y="4236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12652095" y="6456964"/>
            <a:ext cx="799834" cy="0"/>
          </a:xfrm>
          <a:prstGeom prst="line">
            <a:avLst/>
          </a:prstGeom>
          <a:ln w="47625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12652095" y="4185630"/>
            <a:ext cx="3937223" cy="199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It worked exactly as described. We received our payment in a week.”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52095" y="6586217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Festival Organizer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52095" y="7019756"/>
            <a:ext cx="4604984" cy="50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9"/>
              </a:lnSpc>
            </a:pPr>
            <a:r>
              <a:rPr lang="en-US" sz="2821">
                <a:solidFill>
                  <a:srgbClr val="52CEE6"/>
                </a:solidFill>
                <a:latin typeface="Poppins"/>
                <a:ea typeface="Poppins"/>
                <a:cs typeface="Poppins"/>
                <a:sym typeface="Poppins"/>
              </a:rPr>
              <a:t>Texas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Tailored to </a:t>
            </a:r>
            <a:r>
              <a:rPr lang="en-US" sz="5400" b="1" dirty="0">
                <a:solidFill>
                  <a:srgbClr val="FC9338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Hurricane</a:t>
            </a: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 and </a:t>
            </a:r>
            <a:r>
              <a:rPr lang="en-US" sz="5400" b="1" dirty="0">
                <a:solidFill>
                  <a:srgbClr val="52CEE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Rain</a:t>
            </a: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 Risk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A993CC-965E-3BD1-1B7B-CCF6CA6C3021}"/>
              </a:ext>
            </a:extLst>
          </p:cNvPr>
          <p:cNvGrpSpPr/>
          <p:nvPr/>
        </p:nvGrpSpPr>
        <p:grpSpPr>
          <a:xfrm>
            <a:off x="9411351" y="3231102"/>
            <a:ext cx="7753932" cy="5405910"/>
            <a:chOff x="1028700" y="3172583"/>
            <a:chExt cx="7753932" cy="5405910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172583"/>
              <a:ext cx="7753932" cy="5405910"/>
              <a:chOff x="0" y="0"/>
              <a:chExt cx="2137363" cy="14901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37363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1490133">
                    <a:moveTo>
                      <a:pt x="50921" y="0"/>
                    </a:moveTo>
                    <a:lnTo>
                      <a:pt x="2086442" y="0"/>
                    </a:lnTo>
                    <a:cubicBezTo>
                      <a:pt x="2099947" y="0"/>
                      <a:pt x="2112899" y="5365"/>
                      <a:pt x="2122449" y="14914"/>
                    </a:cubicBezTo>
                    <a:cubicBezTo>
                      <a:pt x="2131998" y="24464"/>
                      <a:pt x="2137363" y="37416"/>
                      <a:pt x="2137363" y="50921"/>
                    </a:cubicBezTo>
                    <a:lnTo>
                      <a:pt x="2137363" y="1439212"/>
                    </a:lnTo>
                    <a:cubicBezTo>
                      <a:pt x="2137363" y="1467335"/>
                      <a:pt x="2114565" y="1490133"/>
                      <a:pt x="2086442" y="1490133"/>
                    </a:cubicBezTo>
                    <a:lnTo>
                      <a:pt x="50921" y="1490133"/>
                    </a:lnTo>
                    <a:cubicBezTo>
                      <a:pt x="22798" y="1490133"/>
                      <a:pt x="0" y="1467335"/>
                      <a:pt x="0" y="1439212"/>
                    </a:cubicBezTo>
                    <a:lnTo>
                      <a:pt x="0" y="50921"/>
                    </a:lnTo>
                    <a:cubicBezTo>
                      <a:pt x="0" y="37416"/>
                      <a:pt x="5365" y="24464"/>
                      <a:pt x="14914" y="14914"/>
                    </a:cubicBezTo>
                    <a:cubicBezTo>
                      <a:pt x="24464" y="5365"/>
                      <a:pt x="37416" y="0"/>
                      <a:pt x="50921" y="0"/>
                    </a:cubicBezTo>
                    <a:close/>
                  </a:path>
                </a:pathLst>
              </a:custGeom>
              <a:ln w="47625" cap="rnd">
                <a:solidFill>
                  <a:srgbClr val="FC933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137363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8700" y="3172583"/>
              <a:ext cx="2577798" cy="5405910"/>
              <a:chOff x="0" y="0"/>
              <a:chExt cx="710567" cy="14901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10567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710567" h="1490133">
                    <a:moveTo>
                      <a:pt x="153169" y="0"/>
                    </a:moveTo>
                    <a:lnTo>
                      <a:pt x="557399" y="0"/>
                    </a:lnTo>
                    <a:cubicBezTo>
                      <a:pt x="641991" y="0"/>
                      <a:pt x="710567" y="68576"/>
                      <a:pt x="710567" y="153169"/>
                    </a:cubicBezTo>
                    <a:lnTo>
                      <a:pt x="710567" y="1336965"/>
                    </a:lnTo>
                    <a:cubicBezTo>
                      <a:pt x="710567" y="1421557"/>
                      <a:pt x="641991" y="1490133"/>
                      <a:pt x="557399" y="1490133"/>
                    </a:cubicBezTo>
                    <a:lnTo>
                      <a:pt x="153169" y="1490133"/>
                    </a:lnTo>
                    <a:cubicBezTo>
                      <a:pt x="68576" y="1490133"/>
                      <a:pt x="0" y="1421557"/>
                      <a:pt x="0" y="1336965"/>
                    </a:cubicBezTo>
                    <a:lnTo>
                      <a:pt x="0" y="153169"/>
                    </a:lnTo>
                    <a:cubicBezTo>
                      <a:pt x="0" y="68576"/>
                      <a:pt x="68576" y="0"/>
                      <a:pt x="153169" y="0"/>
                    </a:cubicBezTo>
                    <a:close/>
                  </a:path>
                </a:pathLst>
              </a:custGeom>
              <a:ln w="47625" cap="rnd">
                <a:solidFill>
                  <a:srgbClr val="FC9338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710567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297132" y="4864000"/>
              <a:ext cx="2040934" cy="2023076"/>
            </a:xfrm>
            <a:custGeom>
              <a:avLst/>
              <a:gdLst/>
              <a:ahLst/>
              <a:cxnLst/>
              <a:rect l="l" t="t" r="r" b="b"/>
              <a:pathLst>
                <a:path w="2040934" h="2023076">
                  <a:moveTo>
                    <a:pt x="0" y="0"/>
                  </a:moveTo>
                  <a:lnTo>
                    <a:pt x="2040934" y="0"/>
                  </a:lnTo>
                  <a:lnTo>
                    <a:pt x="2040934" y="2023076"/>
                  </a:lnTo>
                  <a:lnTo>
                    <a:pt x="0" y="202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3829989" y="4554816"/>
              <a:ext cx="468531" cy="2171769"/>
              <a:chOff x="0" y="0"/>
              <a:chExt cx="624707" cy="289569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24707" cy="624707"/>
              </a:xfrm>
              <a:custGeom>
                <a:avLst/>
                <a:gdLst/>
                <a:ahLst/>
                <a:cxnLst/>
                <a:rect l="l" t="t" r="r" b="b"/>
                <a:pathLst>
                  <a:path w="624707" h="624707">
                    <a:moveTo>
                      <a:pt x="0" y="0"/>
                    </a:moveTo>
                    <a:lnTo>
                      <a:pt x="624707" y="0"/>
                    </a:lnTo>
                    <a:lnTo>
                      <a:pt x="624707" y="624707"/>
                    </a:lnTo>
                    <a:lnTo>
                      <a:pt x="0" y="624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2270984"/>
                <a:ext cx="624707" cy="624707"/>
              </a:xfrm>
              <a:custGeom>
                <a:avLst/>
                <a:gdLst/>
                <a:ahLst/>
                <a:cxnLst/>
                <a:rect l="l" t="t" r="r" b="b"/>
                <a:pathLst>
                  <a:path w="624707" h="624707">
                    <a:moveTo>
                      <a:pt x="0" y="0"/>
                    </a:moveTo>
                    <a:lnTo>
                      <a:pt x="624707" y="0"/>
                    </a:lnTo>
                    <a:lnTo>
                      <a:pt x="624707" y="624708"/>
                    </a:lnTo>
                    <a:lnTo>
                      <a:pt x="0" y="6247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064254" y="3590717"/>
              <a:ext cx="4555817" cy="56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1" dirty="0">
                  <a:solidFill>
                    <a:srgbClr val="FC933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Hurricane Coverage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418876" y="4488141"/>
              <a:ext cx="4201195" cy="1362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Choose coverage option: 30 miles from location or 30 &amp; 60 miles.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18876" y="6191379"/>
              <a:ext cx="4005681" cy="228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the recorded storm track crosses into your coverage area, a pre-defined payment is made.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A82449-8AA3-1064-42E0-2E976F7F983D}"/>
              </a:ext>
            </a:extLst>
          </p:cNvPr>
          <p:cNvGrpSpPr/>
          <p:nvPr/>
        </p:nvGrpSpPr>
        <p:grpSpPr>
          <a:xfrm>
            <a:off x="1122719" y="3231102"/>
            <a:ext cx="7753932" cy="5405910"/>
            <a:chOff x="9505368" y="3172583"/>
            <a:chExt cx="7753932" cy="5405910"/>
          </a:xfrm>
        </p:grpSpPr>
        <p:grpSp>
          <p:nvGrpSpPr>
            <p:cNvPr id="17" name="Group 17"/>
            <p:cNvGrpSpPr/>
            <p:nvPr/>
          </p:nvGrpSpPr>
          <p:grpSpPr>
            <a:xfrm>
              <a:off x="9505368" y="3172583"/>
              <a:ext cx="7753932" cy="5405910"/>
              <a:chOff x="0" y="0"/>
              <a:chExt cx="2137363" cy="149013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137363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1490133">
                    <a:moveTo>
                      <a:pt x="50921" y="0"/>
                    </a:moveTo>
                    <a:lnTo>
                      <a:pt x="2086442" y="0"/>
                    </a:lnTo>
                    <a:cubicBezTo>
                      <a:pt x="2099947" y="0"/>
                      <a:pt x="2112899" y="5365"/>
                      <a:pt x="2122449" y="14914"/>
                    </a:cubicBezTo>
                    <a:cubicBezTo>
                      <a:pt x="2131998" y="24464"/>
                      <a:pt x="2137363" y="37416"/>
                      <a:pt x="2137363" y="50921"/>
                    </a:cubicBezTo>
                    <a:lnTo>
                      <a:pt x="2137363" y="1439212"/>
                    </a:lnTo>
                    <a:cubicBezTo>
                      <a:pt x="2137363" y="1467335"/>
                      <a:pt x="2114565" y="1490133"/>
                      <a:pt x="2086442" y="1490133"/>
                    </a:cubicBezTo>
                    <a:lnTo>
                      <a:pt x="50921" y="1490133"/>
                    </a:lnTo>
                    <a:cubicBezTo>
                      <a:pt x="22798" y="1490133"/>
                      <a:pt x="0" y="1467335"/>
                      <a:pt x="0" y="1439212"/>
                    </a:cubicBezTo>
                    <a:lnTo>
                      <a:pt x="0" y="50921"/>
                    </a:lnTo>
                    <a:cubicBezTo>
                      <a:pt x="0" y="37416"/>
                      <a:pt x="5365" y="24464"/>
                      <a:pt x="14914" y="14914"/>
                    </a:cubicBezTo>
                    <a:cubicBezTo>
                      <a:pt x="24464" y="5365"/>
                      <a:pt x="37416" y="0"/>
                      <a:pt x="50921" y="0"/>
                    </a:cubicBezTo>
                    <a:close/>
                  </a:path>
                </a:pathLst>
              </a:custGeom>
              <a:ln w="47625" cap="rnd">
                <a:solidFill>
                  <a:srgbClr val="52CEE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2137363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505368" y="3172583"/>
              <a:ext cx="2577798" cy="5405910"/>
              <a:chOff x="0" y="0"/>
              <a:chExt cx="710567" cy="149013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10567" cy="1490133"/>
              </a:xfrm>
              <a:custGeom>
                <a:avLst/>
                <a:gdLst/>
                <a:ahLst/>
                <a:cxnLst/>
                <a:rect l="l" t="t" r="r" b="b"/>
                <a:pathLst>
                  <a:path w="710567" h="1490133">
                    <a:moveTo>
                      <a:pt x="153169" y="0"/>
                    </a:moveTo>
                    <a:lnTo>
                      <a:pt x="557399" y="0"/>
                    </a:lnTo>
                    <a:cubicBezTo>
                      <a:pt x="641991" y="0"/>
                      <a:pt x="710567" y="68576"/>
                      <a:pt x="710567" y="153169"/>
                    </a:cubicBezTo>
                    <a:lnTo>
                      <a:pt x="710567" y="1336965"/>
                    </a:lnTo>
                    <a:cubicBezTo>
                      <a:pt x="710567" y="1421557"/>
                      <a:pt x="641991" y="1490133"/>
                      <a:pt x="557399" y="1490133"/>
                    </a:cubicBezTo>
                    <a:lnTo>
                      <a:pt x="153169" y="1490133"/>
                    </a:lnTo>
                    <a:cubicBezTo>
                      <a:pt x="68576" y="1490133"/>
                      <a:pt x="0" y="1421557"/>
                      <a:pt x="0" y="1336965"/>
                    </a:cubicBezTo>
                    <a:lnTo>
                      <a:pt x="0" y="153169"/>
                    </a:lnTo>
                    <a:cubicBezTo>
                      <a:pt x="0" y="68576"/>
                      <a:pt x="68576" y="0"/>
                      <a:pt x="153169" y="0"/>
                    </a:cubicBezTo>
                    <a:close/>
                  </a:path>
                </a:pathLst>
              </a:custGeom>
              <a:ln w="47625" cap="rnd">
                <a:solidFill>
                  <a:srgbClr val="52CEE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710567" cy="1537758"/>
              </a:xfrm>
              <a:prstGeom prst="rect">
                <a:avLst/>
              </a:prstGeom>
            </p:spPr>
            <p:txBody>
              <a:bodyPr lIns="48538" tIns="48538" rIns="48538" bIns="48538" rtlCol="0" anchor="ctr"/>
              <a:lstStyle/>
              <a:p>
                <a:pPr algn="ctr">
                  <a:lnSpc>
                    <a:spcPts val="22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9844911" y="4839405"/>
              <a:ext cx="1898713" cy="2072265"/>
            </a:xfrm>
            <a:custGeom>
              <a:avLst/>
              <a:gdLst/>
              <a:ahLst/>
              <a:cxnLst/>
              <a:rect l="l" t="t" r="r" b="b"/>
              <a:pathLst>
                <a:path w="1898713" h="2072265">
                  <a:moveTo>
                    <a:pt x="0" y="0"/>
                  </a:moveTo>
                  <a:lnTo>
                    <a:pt x="1898713" y="0"/>
                  </a:lnTo>
                  <a:lnTo>
                    <a:pt x="1898713" y="2072266"/>
                  </a:lnTo>
                  <a:lnTo>
                    <a:pt x="0" y="207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891129" y="6191379"/>
              <a:ext cx="4005681" cy="22862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recorded rainfall meets that level in the agreed time window, a pre-defined payment is made.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891129" y="4488141"/>
              <a:ext cx="4005681" cy="1372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 dirty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Choose how much rain, when, and where it matters.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2302241" y="4554816"/>
              <a:ext cx="468531" cy="2171769"/>
              <a:chOff x="0" y="0"/>
              <a:chExt cx="624707" cy="289569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2270984"/>
                <a:ext cx="624707" cy="624707"/>
              </a:xfrm>
              <a:custGeom>
                <a:avLst/>
                <a:gdLst/>
                <a:ahLst/>
                <a:cxnLst/>
                <a:rect l="l" t="t" r="r" b="b"/>
                <a:pathLst>
                  <a:path w="624707" h="624707">
                    <a:moveTo>
                      <a:pt x="0" y="0"/>
                    </a:moveTo>
                    <a:lnTo>
                      <a:pt x="624707" y="0"/>
                    </a:lnTo>
                    <a:lnTo>
                      <a:pt x="624707" y="624708"/>
                    </a:lnTo>
                    <a:lnTo>
                      <a:pt x="0" y="6247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624707" cy="624707"/>
              </a:xfrm>
              <a:custGeom>
                <a:avLst/>
                <a:gdLst/>
                <a:ahLst/>
                <a:cxnLst/>
                <a:rect l="l" t="t" r="r" b="b"/>
                <a:pathLst>
                  <a:path w="624707" h="624707">
                    <a:moveTo>
                      <a:pt x="0" y="0"/>
                    </a:moveTo>
                    <a:lnTo>
                      <a:pt x="624707" y="0"/>
                    </a:lnTo>
                    <a:lnTo>
                      <a:pt x="624707" y="624707"/>
                    </a:lnTo>
                    <a:lnTo>
                      <a:pt x="0" y="624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2536507" y="3590717"/>
              <a:ext cx="4555817" cy="56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1" dirty="0">
                  <a:solidFill>
                    <a:srgbClr val="52CEE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Rain Coverage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76375" y="3219450"/>
            <a:ext cx="8896350" cy="5657850"/>
            <a:chOff x="0" y="0"/>
            <a:chExt cx="2343072" cy="14901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43072" cy="1490133"/>
            </a:xfrm>
            <a:custGeom>
              <a:avLst/>
              <a:gdLst/>
              <a:ahLst/>
              <a:cxnLst/>
              <a:rect l="l" t="t" r="r" b="b"/>
              <a:pathLst>
                <a:path w="2343072" h="1490133">
                  <a:moveTo>
                    <a:pt x="44382" y="0"/>
                  </a:moveTo>
                  <a:lnTo>
                    <a:pt x="2298690" y="0"/>
                  </a:lnTo>
                  <a:cubicBezTo>
                    <a:pt x="2310461" y="0"/>
                    <a:pt x="2321749" y="4676"/>
                    <a:pt x="2330073" y="12999"/>
                  </a:cubicBezTo>
                  <a:cubicBezTo>
                    <a:pt x="2338396" y="21322"/>
                    <a:pt x="2343072" y="32611"/>
                    <a:pt x="2343072" y="44382"/>
                  </a:cubicBezTo>
                  <a:lnTo>
                    <a:pt x="2343072" y="1445751"/>
                  </a:lnTo>
                  <a:cubicBezTo>
                    <a:pt x="2343072" y="1457522"/>
                    <a:pt x="2338396" y="1468811"/>
                    <a:pt x="2330073" y="1477134"/>
                  </a:cubicBezTo>
                  <a:cubicBezTo>
                    <a:pt x="2321749" y="1485457"/>
                    <a:pt x="2310461" y="1490133"/>
                    <a:pt x="2298690" y="1490133"/>
                  </a:cubicBezTo>
                  <a:lnTo>
                    <a:pt x="44382" y="1490133"/>
                  </a:lnTo>
                  <a:cubicBezTo>
                    <a:pt x="19871" y="1490133"/>
                    <a:pt x="0" y="1470263"/>
                    <a:pt x="0" y="1445751"/>
                  </a:cubicBezTo>
                  <a:lnTo>
                    <a:pt x="0" y="44382"/>
                  </a:lnTo>
                  <a:cubicBezTo>
                    <a:pt x="0" y="32611"/>
                    <a:pt x="4676" y="21322"/>
                    <a:pt x="12999" y="12999"/>
                  </a:cubicBezTo>
                  <a:cubicBezTo>
                    <a:pt x="21322" y="4676"/>
                    <a:pt x="32611" y="0"/>
                    <a:pt x="44382" y="0"/>
                  </a:cubicBezTo>
                  <a:close/>
                </a:path>
              </a:pathLst>
            </a:custGeom>
            <a:ln w="47625" cap="rnd">
              <a:solidFill>
                <a:srgbClr val="52CEE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43072" cy="1537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The Math Can </a:t>
            </a:r>
            <a:r>
              <a:rPr lang="en-US" sz="5400" b="1" dirty="0">
                <a:solidFill>
                  <a:srgbClr val="FC9338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Make Sense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30532" y="3609767"/>
            <a:ext cx="3760768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52CEE6"/>
                </a:solidFill>
                <a:latin typeface="Poppins Bold"/>
                <a:ea typeface="Poppins Bold"/>
                <a:cs typeface="Poppins Bold"/>
                <a:sym typeface="Poppins Bold"/>
              </a:rPr>
              <a:t>Rain Example</a:t>
            </a:r>
          </a:p>
        </p:txBody>
      </p:sp>
      <p:sp>
        <p:nvSpPr>
          <p:cNvPr id="8" name="Freeform 8"/>
          <p:cNvSpPr/>
          <p:nvPr/>
        </p:nvSpPr>
        <p:spPr>
          <a:xfrm>
            <a:off x="1910586" y="3695492"/>
            <a:ext cx="747689" cy="816031"/>
          </a:xfrm>
          <a:custGeom>
            <a:avLst/>
            <a:gdLst/>
            <a:ahLst/>
            <a:cxnLst/>
            <a:rect l="l" t="t" r="r" b="b"/>
            <a:pathLst>
              <a:path w="747689" h="816031">
                <a:moveTo>
                  <a:pt x="0" y="0"/>
                </a:moveTo>
                <a:lnTo>
                  <a:pt x="747688" y="0"/>
                </a:lnTo>
                <a:lnTo>
                  <a:pt x="747688" y="816031"/>
                </a:lnTo>
                <a:lnTo>
                  <a:pt x="0" y="81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510651" y="4264025"/>
            <a:ext cx="4080649" cy="465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Outdoor event with $50,000 at-risk revenue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Trigger: 0.25" of rain or more during event hours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that happens, coverage responds with a $20,000 payment</a:t>
            </a:r>
          </a:p>
          <a:p>
            <a:pPr algn="l">
              <a:lnSpc>
                <a:spcPts val="3640"/>
              </a:lnSpc>
            </a:pPr>
            <a:endParaRPr lang="en-US"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AutoShape 10"/>
          <p:cNvSpPr/>
          <p:nvPr/>
        </p:nvSpPr>
        <p:spPr>
          <a:xfrm flipH="1">
            <a:off x="6781800" y="3981332"/>
            <a:ext cx="0" cy="4134087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143561" y="3750758"/>
            <a:ext cx="2713018" cy="892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$50,000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2300" y="4644093"/>
            <a:ext cx="3055540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 risk revenue</a:t>
            </a:r>
          </a:p>
        </p:txBody>
      </p:sp>
      <p:sp>
        <p:nvSpPr>
          <p:cNvPr id="13" name="Freeform 13"/>
          <p:cNvSpPr/>
          <p:nvPr/>
        </p:nvSpPr>
        <p:spPr>
          <a:xfrm rot="5400000">
            <a:off x="7933819" y="5752295"/>
            <a:ext cx="1000003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2" y="0"/>
                </a:lnTo>
                <a:lnTo>
                  <a:pt x="1000002" y="132501"/>
                </a:lnTo>
                <a:lnTo>
                  <a:pt x="0" y="1325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143560" y="6404272"/>
            <a:ext cx="3027343" cy="852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$20,000*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72300" y="7297607"/>
            <a:ext cx="3055540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coverage payment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753725" y="3181350"/>
            <a:ext cx="6057900" cy="5657850"/>
            <a:chOff x="0" y="0"/>
            <a:chExt cx="1595496" cy="14901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95496" cy="1490133"/>
            </a:xfrm>
            <a:custGeom>
              <a:avLst/>
              <a:gdLst/>
              <a:ahLst/>
              <a:cxnLst/>
              <a:rect l="l" t="t" r="r" b="b"/>
              <a:pathLst>
                <a:path w="1595496" h="1490133">
                  <a:moveTo>
                    <a:pt x="65177" y="0"/>
                  </a:moveTo>
                  <a:lnTo>
                    <a:pt x="1530319" y="0"/>
                  </a:lnTo>
                  <a:cubicBezTo>
                    <a:pt x="1566315" y="0"/>
                    <a:pt x="1595496" y="29181"/>
                    <a:pt x="1595496" y="65177"/>
                  </a:cubicBezTo>
                  <a:lnTo>
                    <a:pt x="1595496" y="1424956"/>
                  </a:lnTo>
                  <a:cubicBezTo>
                    <a:pt x="1595496" y="1442242"/>
                    <a:pt x="1588629" y="1458820"/>
                    <a:pt x="1576406" y="1471043"/>
                  </a:cubicBezTo>
                  <a:cubicBezTo>
                    <a:pt x="1564183" y="1483267"/>
                    <a:pt x="1547605" y="1490133"/>
                    <a:pt x="1530319" y="1490133"/>
                  </a:cubicBezTo>
                  <a:lnTo>
                    <a:pt x="65177" y="1490133"/>
                  </a:lnTo>
                  <a:cubicBezTo>
                    <a:pt x="47891" y="1490133"/>
                    <a:pt x="31313" y="1483267"/>
                    <a:pt x="19090" y="1471043"/>
                  </a:cubicBezTo>
                  <a:cubicBezTo>
                    <a:pt x="6867" y="1458820"/>
                    <a:pt x="0" y="1442242"/>
                    <a:pt x="0" y="1424956"/>
                  </a:cubicBezTo>
                  <a:lnTo>
                    <a:pt x="0" y="65177"/>
                  </a:lnTo>
                  <a:cubicBezTo>
                    <a:pt x="0" y="47891"/>
                    <a:pt x="6867" y="31313"/>
                    <a:pt x="19090" y="19090"/>
                  </a:cubicBezTo>
                  <a:cubicBezTo>
                    <a:pt x="31313" y="6867"/>
                    <a:pt x="47891" y="0"/>
                    <a:pt x="65177" y="0"/>
                  </a:cubicBezTo>
                  <a:close/>
                </a:path>
              </a:pathLst>
            </a:custGeom>
            <a:ln w="47625" cap="rnd">
              <a:solidFill>
                <a:srgbClr val="FC933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595496" cy="1537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273824" y="3594501"/>
            <a:ext cx="4046518" cy="566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Hurricane Example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34694" y="4236715"/>
            <a:ext cx="4576906" cy="1701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Recorded Category 3 storm track within 30 miles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264058" y="3680226"/>
            <a:ext cx="823235" cy="816031"/>
          </a:xfrm>
          <a:custGeom>
            <a:avLst/>
            <a:gdLst/>
            <a:ahLst/>
            <a:cxnLst/>
            <a:rect l="l" t="t" r="r" b="b"/>
            <a:pathLst>
              <a:path w="823235" h="816031">
                <a:moveTo>
                  <a:pt x="0" y="0"/>
                </a:moveTo>
                <a:lnTo>
                  <a:pt x="823235" y="0"/>
                </a:lnTo>
                <a:lnTo>
                  <a:pt x="823235" y="816032"/>
                </a:lnTo>
                <a:lnTo>
                  <a:pt x="0" y="81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5400000">
            <a:off x="13979555" y="6242930"/>
            <a:ext cx="502556" cy="132500"/>
          </a:xfrm>
          <a:custGeom>
            <a:avLst/>
            <a:gdLst/>
            <a:ahLst/>
            <a:cxnLst/>
            <a:rect l="l" t="t" r="r" b="b"/>
            <a:pathLst>
              <a:path w="1000003" h="132500">
                <a:moveTo>
                  <a:pt x="0" y="0"/>
                </a:moveTo>
                <a:lnTo>
                  <a:pt x="1000003" y="0"/>
                </a:lnTo>
                <a:lnTo>
                  <a:pt x="1000003" y="132500"/>
                </a:lnTo>
                <a:lnTo>
                  <a:pt x="0" y="1325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2626249" y="6589712"/>
            <a:ext cx="3208318" cy="852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$35,000*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769313" y="7425288"/>
            <a:ext cx="3055540" cy="915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coverage payment</a:t>
            </a:r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7AA6E78E-2C61-B497-FC94-F54842B91B07}"/>
              </a:ext>
            </a:extLst>
          </p:cNvPr>
          <p:cNvSpPr txBox="1"/>
          <p:nvPr/>
        </p:nvSpPr>
        <p:spPr>
          <a:xfrm>
            <a:off x="12197624" y="7978558"/>
            <a:ext cx="4185376" cy="723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1400" b="1" dirty="0">
                <a:solidFill>
                  <a:srgbClr val="FC9338"/>
                </a:solidFill>
                <a:latin typeface="Poppins Bold"/>
                <a:ea typeface="Poppins Bold"/>
                <a:cs typeface="Poppins Bold"/>
                <a:sym typeface="Poppins Bold"/>
              </a:rPr>
              <a:t>*limits and payouts are fully customizable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113144A5-4C37-2CEF-7CD9-DF50222A4AFB}"/>
              </a:ext>
            </a:extLst>
          </p:cNvPr>
          <p:cNvSpPr txBox="1"/>
          <p:nvPr/>
        </p:nvSpPr>
        <p:spPr>
          <a:xfrm>
            <a:off x="6389325" y="8339277"/>
            <a:ext cx="418537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*limits and payouts are fully</a:t>
            </a:r>
            <a:br>
              <a:rPr lang="en-US" sz="1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1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customizable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29746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77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Why Clients </a:t>
            </a:r>
            <a:r>
              <a:rPr lang="en-US" sz="5400" b="1" dirty="0">
                <a:solidFill>
                  <a:srgbClr val="52CEE6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Choose Vortex</a:t>
            </a:r>
          </a:p>
        </p:txBody>
      </p:sp>
      <p:sp>
        <p:nvSpPr>
          <p:cNvPr id="4" name="Freeform 4"/>
          <p:cNvSpPr/>
          <p:nvPr/>
        </p:nvSpPr>
        <p:spPr>
          <a:xfrm>
            <a:off x="966618" y="3746121"/>
            <a:ext cx="2597512" cy="2597512"/>
          </a:xfrm>
          <a:custGeom>
            <a:avLst/>
            <a:gdLst/>
            <a:ahLst/>
            <a:cxnLst/>
            <a:rect l="l" t="t" r="r" b="b"/>
            <a:pathLst>
              <a:path w="2597512" h="2597512">
                <a:moveTo>
                  <a:pt x="0" y="0"/>
                </a:moveTo>
                <a:lnTo>
                  <a:pt x="2597512" y="0"/>
                </a:lnTo>
                <a:lnTo>
                  <a:pt x="2597512" y="2597511"/>
                </a:lnTo>
                <a:lnTo>
                  <a:pt x="0" y="25975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flipH="1">
            <a:off x="4478688" y="3567231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395026" y="3593093"/>
            <a:ext cx="2985891" cy="2963497"/>
          </a:xfrm>
          <a:custGeom>
            <a:avLst/>
            <a:gdLst/>
            <a:ahLst/>
            <a:cxnLst/>
            <a:rect l="l" t="t" r="r" b="b"/>
            <a:pathLst>
              <a:path w="2985891" h="2963497">
                <a:moveTo>
                  <a:pt x="0" y="0"/>
                </a:moveTo>
                <a:lnTo>
                  <a:pt x="2985891" y="0"/>
                </a:lnTo>
                <a:lnTo>
                  <a:pt x="2985891" y="2963497"/>
                </a:lnTo>
                <a:lnTo>
                  <a:pt x="0" y="29634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9299360" y="3567231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15697" y="3746121"/>
            <a:ext cx="2729080" cy="2657442"/>
          </a:xfrm>
          <a:custGeom>
            <a:avLst/>
            <a:gdLst/>
            <a:ahLst/>
            <a:cxnLst/>
            <a:rect l="l" t="t" r="r" b="b"/>
            <a:pathLst>
              <a:path w="2729080" h="2657442">
                <a:moveTo>
                  <a:pt x="0" y="0"/>
                </a:moveTo>
                <a:lnTo>
                  <a:pt x="2729081" y="0"/>
                </a:lnTo>
                <a:lnTo>
                  <a:pt x="2729081" y="2657442"/>
                </a:lnTo>
                <a:lnTo>
                  <a:pt x="0" y="26574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17944" y="6699645"/>
            <a:ext cx="3634931" cy="1512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 day (rain) / 30 day (hurricane)</a:t>
            </a:r>
          </a:p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payouts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0506" y="6699645"/>
            <a:ext cx="3634931" cy="101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Clear triggers and</a:t>
            </a: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defined payments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62772" y="6699645"/>
            <a:ext cx="3634931" cy="151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Payouts based on independent weather data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991625" y="3593093"/>
            <a:ext cx="0" cy="3682531"/>
          </a:xfrm>
          <a:prstGeom prst="line">
            <a:avLst/>
          </a:prstGeom>
          <a:ln w="38100" cap="flat">
            <a:solidFill>
              <a:srgbClr val="52CEE6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907963" y="3746121"/>
            <a:ext cx="2289255" cy="2810470"/>
          </a:xfrm>
          <a:custGeom>
            <a:avLst/>
            <a:gdLst/>
            <a:ahLst/>
            <a:cxnLst/>
            <a:rect l="l" t="t" r="r" b="b"/>
            <a:pathLst>
              <a:path w="2289255" h="2810470">
                <a:moveTo>
                  <a:pt x="0" y="0"/>
                </a:moveTo>
                <a:lnTo>
                  <a:pt x="2289255" y="0"/>
                </a:lnTo>
                <a:lnTo>
                  <a:pt x="2289255" y="2810469"/>
                </a:lnTo>
                <a:lnTo>
                  <a:pt x="0" y="28104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235126" y="6699645"/>
            <a:ext cx="3634931" cy="4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A+ rated carrier</a:t>
            </a:r>
          </a:p>
        </p:txBody>
      </p:sp>
      <p:pic>
        <p:nvPicPr>
          <p:cNvPr id="15" name="Graphic 14" descr="Dollar with solid fill">
            <a:extLst>
              <a:ext uri="{FF2B5EF4-FFF2-40B4-BE49-F238E27FC236}">
                <a16:creationId xmlns:a16="http://schemas.microsoft.com/office/drawing/2014/main" id="{103CD0E9-C288-5795-69E2-66C66CBB3B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2865" y="4987565"/>
            <a:ext cx="1146535" cy="1146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154715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76325"/>
            <a:ext cx="16230600" cy="152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FFFFF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Add a Simple Weather Plan</a:t>
            </a:r>
          </a:p>
          <a:p>
            <a:pPr algn="l">
              <a:lnSpc>
                <a:spcPts val="5940"/>
              </a:lnSpc>
            </a:pPr>
            <a:r>
              <a:rPr lang="en-US" sz="5400" b="1" dirty="0">
                <a:solidFill>
                  <a:srgbClr val="FC9338"/>
                </a:solidFill>
                <a:latin typeface="Poppins Black" panose="00000A00000000000000" pitchFamily="2" charset="0"/>
                <a:ea typeface="Canva Sans Bold"/>
                <a:cs typeface="Poppins Black" panose="00000A00000000000000" pitchFamily="2" charset="0"/>
                <a:sym typeface="Canva Sans Bold"/>
              </a:rPr>
              <a:t>Before the Next Storm</a:t>
            </a:r>
          </a:p>
        </p:txBody>
      </p:sp>
      <p:sp>
        <p:nvSpPr>
          <p:cNvPr id="4" name="Freeform 4"/>
          <p:cNvSpPr/>
          <p:nvPr/>
        </p:nvSpPr>
        <p:spPr>
          <a:xfrm>
            <a:off x="2654271" y="0"/>
            <a:ext cx="15638492" cy="10287000"/>
          </a:xfrm>
          <a:custGeom>
            <a:avLst/>
            <a:gdLst/>
            <a:ahLst/>
            <a:cxnLst/>
            <a:rect l="l" t="t" r="r" b="b"/>
            <a:pathLst>
              <a:path w="15638492" h="10287000">
                <a:moveTo>
                  <a:pt x="0" y="0"/>
                </a:moveTo>
                <a:lnTo>
                  <a:pt x="15638491" y="0"/>
                </a:lnTo>
                <a:lnTo>
                  <a:pt x="1563849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42" t="-9151" b="-91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707165"/>
            <a:ext cx="635371" cy="5845937"/>
            <a:chOff x="0" y="0"/>
            <a:chExt cx="847161" cy="77945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7"/>
                  </a:lnTo>
                  <a:lnTo>
                    <a:pt x="0" y="624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2059807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8"/>
                  </a:lnTo>
                  <a:lnTo>
                    <a:pt x="0" y="624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4119615"/>
              <a:ext cx="624707" cy="624707"/>
            </a:xfrm>
            <a:custGeom>
              <a:avLst/>
              <a:gdLst/>
              <a:ahLst/>
              <a:cxnLst/>
              <a:rect l="l" t="t" r="r" b="b"/>
              <a:pathLst>
                <a:path w="624707" h="624707">
                  <a:moveTo>
                    <a:pt x="0" y="0"/>
                  </a:moveTo>
                  <a:lnTo>
                    <a:pt x="624707" y="0"/>
                  </a:lnTo>
                  <a:lnTo>
                    <a:pt x="624707" y="624707"/>
                  </a:lnTo>
                  <a:lnTo>
                    <a:pt x="0" y="624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6918932"/>
              <a:ext cx="847161" cy="875652"/>
              <a:chOff x="0" y="0"/>
              <a:chExt cx="635000" cy="65635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" cy="656356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656356">
                    <a:moveTo>
                      <a:pt x="431800" y="0"/>
                    </a:moveTo>
                    <a:cubicBezTo>
                      <a:pt x="542290" y="6350"/>
                      <a:pt x="629920" y="93980"/>
                      <a:pt x="635000" y="203200"/>
                    </a:cubicBezTo>
                    <a:lnTo>
                      <a:pt x="635000" y="356636"/>
                    </a:lnTo>
                    <a:cubicBezTo>
                      <a:pt x="629920" y="464586"/>
                      <a:pt x="542290" y="552216"/>
                      <a:pt x="434340" y="552216"/>
                    </a:cubicBezTo>
                    <a:lnTo>
                      <a:pt x="274320" y="552216"/>
                    </a:lnTo>
                    <a:cubicBezTo>
                      <a:pt x="245110" y="586506"/>
                      <a:pt x="213360" y="616986"/>
                      <a:pt x="176530" y="642386"/>
                    </a:cubicBezTo>
                    <a:lnTo>
                      <a:pt x="152400" y="656356"/>
                    </a:lnTo>
                    <a:cubicBezTo>
                      <a:pt x="139700" y="656356"/>
                      <a:pt x="137160" y="648736"/>
                      <a:pt x="140970" y="636036"/>
                    </a:cubicBezTo>
                    <a:cubicBezTo>
                      <a:pt x="149860" y="608096"/>
                      <a:pt x="148590" y="578886"/>
                      <a:pt x="138430" y="552216"/>
                    </a:cubicBezTo>
                    <a:lnTo>
                      <a:pt x="134620" y="540786"/>
                    </a:lnTo>
                    <a:cubicBezTo>
                      <a:pt x="57150" y="515386"/>
                      <a:pt x="1270" y="441726"/>
                      <a:pt x="0" y="356636"/>
                    </a:cubicBezTo>
                    <a:lnTo>
                      <a:pt x="0" y="201930"/>
                    </a:lnTo>
                    <a:cubicBezTo>
                      <a:pt x="0" y="93980"/>
                      <a:pt x="88900" y="6350"/>
                      <a:pt x="203200" y="0"/>
                    </a:cubicBezTo>
                    <a:lnTo>
                      <a:pt x="434340" y="0"/>
                    </a:lnTo>
                    <a:close/>
                  </a:path>
                </a:pathLst>
              </a:custGeom>
              <a:ln w="47625" cap="sq">
                <a:solidFill>
                  <a:srgbClr val="52CEE6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7950" y="-66675"/>
                <a:ext cx="419100" cy="6087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63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1664071" y="3621440"/>
            <a:ext cx="7212981" cy="16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Identify the rain or hurricane exposures that matter most.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64071" y="5166296"/>
            <a:ext cx="7212981" cy="16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Choose clear weather triggers and payment amounts.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64071" y="6711151"/>
            <a:ext cx="7212981" cy="225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See example pricing so you can decide what level of protection feels right.</a:t>
            </a:r>
          </a:p>
          <a:p>
            <a:pPr algn="l">
              <a:lnSpc>
                <a:spcPts val="4479"/>
              </a:lnSpc>
            </a:pPr>
            <a:endParaRPr lang="en-US" sz="3199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31019" y="8829689"/>
            <a:ext cx="7212981" cy="84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i="1" dirty="0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Talk to me if you’d like to see a simple example for your event or location.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62469E-E493-CB02-728E-9C0EF2A4B0B4}"/>
              </a:ext>
            </a:extLst>
          </p:cNvPr>
          <p:cNvSpPr/>
          <p:nvPr/>
        </p:nvSpPr>
        <p:spPr>
          <a:xfrm>
            <a:off x="2538064" y="0"/>
            <a:ext cx="15754698" cy="10287000"/>
          </a:xfrm>
          <a:custGeom>
            <a:avLst/>
            <a:gdLst/>
            <a:ahLst/>
            <a:cxnLst/>
            <a:rect l="l" t="t" r="r" b="b"/>
            <a:pathLst>
              <a:path w="15754698" h="10287000">
                <a:moveTo>
                  <a:pt x="0" y="0"/>
                </a:moveTo>
                <a:lnTo>
                  <a:pt x="15754698" y="0"/>
                </a:lnTo>
                <a:lnTo>
                  <a:pt x="157546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-16079" t="-9151" b="-91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C20CA5C-1BC7-24F7-5AA9-6990C9060D70}"/>
              </a:ext>
            </a:extLst>
          </p:cNvPr>
          <p:cNvSpPr/>
          <p:nvPr/>
        </p:nvSpPr>
        <p:spPr>
          <a:xfrm>
            <a:off x="1028700" y="6402076"/>
            <a:ext cx="2577798" cy="0"/>
          </a:xfrm>
          <a:prstGeom prst="line">
            <a:avLst/>
          </a:prstGeom>
          <a:ln w="38100" cap="flat">
            <a:solidFill>
              <a:srgbClr val="52CE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F5918EA-0121-431B-A393-E4BE00C61E3E}"/>
              </a:ext>
            </a:extLst>
          </p:cNvPr>
          <p:cNvSpPr txBox="1"/>
          <p:nvPr/>
        </p:nvSpPr>
        <p:spPr>
          <a:xfrm>
            <a:off x="1028700" y="3622040"/>
            <a:ext cx="9811227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200" b="1" dirty="0">
                <a:solidFill>
                  <a:schemeClr val="accent1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What’s Your Plan</a:t>
            </a:r>
          </a:p>
          <a:p>
            <a:pPr algn="l">
              <a:lnSpc>
                <a:spcPts val="8140"/>
              </a:lnSpc>
            </a:pPr>
            <a:r>
              <a:rPr lang="en-US" sz="7200" b="1" dirty="0">
                <a:solidFill>
                  <a:schemeClr val="accent1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When </a:t>
            </a:r>
            <a:r>
              <a:rPr lang="en-US" sz="7200" b="1" dirty="0">
                <a:solidFill>
                  <a:schemeClr val="accent2"/>
                </a:solidFill>
                <a:latin typeface="Poppins Black" panose="00000A00000000000000" pitchFamily="2" charset="0"/>
                <a:ea typeface="Poppins Bold"/>
                <a:cs typeface="Poppins Black" panose="00000A00000000000000" pitchFamily="2" charset="0"/>
                <a:sym typeface="Poppins Bold"/>
              </a:rPr>
              <a:t>Weather Hits?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8FF7DA6-FDAA-CF42-90DD-119341B4A592}"/>
              </a:ext>
            </a:extLst>
          </p:cNvPr>
          <p:cNvSpPr txBox="1"/>
          <p:nvPr/>
        </p:nvSpPr>
        <p:spPr>
          <a:xfrm>
            <a:off x="1028700" y="6916426"/>
            <a:ext cx="10446544" cy="128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 dirty="0">
                <a:solidFill>
                  <a:schemeClr val="accent1"/>
                </a:solidFill>
                <a:latin typeface="Poppins Bold"/>
                <a:ea typeface="Poppins Bold"/>
                <a:cs typeface="Poppins Bold"/>
                <a:sym typeface="Poppins Bold"/>
              </a:rPr>
              <a:t>Hurricanes and heavy rain can undo months of work in a single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3840F-E591-6A98-2290-6193E3537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27784"/>
            <a:ext cx="4610100" cy="1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55306"/>
      </p:ext>
    </p:extLst>
  </p:cSld>
  <p:clrMapOvr>
    <a:masterClrMapping/>
  </p:clrMapOvr>
</p:sld>
</file>

<file path=ppt/theme/theme1.xml><?xml version="1.0" encoding="utf-8"?>
<a:theme xmlns:a="http://schemas.openxmlformats.org/drawingml/2006/main" name="Vortex Broker Theme">
  <a:themeElements>
    <a:clrScheme name="Vortex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2856"/>
      </a:accent1>
      <a:accent2>
        <a:srgbClr val="52CEE6"/>
      </a:accent2>
      <a:accent3>
        <a:srgbClr val="404141"/>
      </a:accent3>
      <a:accent4>
        <a:srgbClr val="EF4623"/>
      </a:accent4>
      <a:accent5>
        <a:srgbClr val="FC9338"/>
      </a:accent5>
      <a:accent6>
        <a:srgbClr val="002856"/>
      </a:accent6>
      <a:hlink>
        <a:srgbClr val="52CEE6"/>
      </a:hlink>
      <a:folHlink>
        <a:srgbClr val="40414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833</Words>
  <Application>Microsoft Office PowerPoint</Application>
  <PresentationFormat>Custom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Poppins Bold</vt:lpstr>
      <vt:lpstr>Poppins</vt:lpstr>
      <vt:lpstr>Aptos</vt:lpstr>
      <vt:lpstr>Arial</vt:lpstr>
      <vt:lpstr>Poppins Italics</vt:lpstr>
      <vt:lpstr>Poppins Black</vt:lpstr>
      <vt:lpstr>Vortex Broker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4.28.26 Draft Vortex Presentation</dc:title>
  <dc:creator>Lori Wiles</dc:creator>
  <cp:lastModifiedBy>Stacy Stephens</cp:lastModifiedBy>
  <cp:revision>15</cp:revision>
  <dcterms:created xsi:type="dcterms:W3CDTF">2006-08-16T00:00:00Z</dcterms:created>
  <dcterms:modified xsi:type="dcterms:W3CDTF">2026-05-05T20:09:56Z</dcterms:modified>
  <dc:identifier>DAHIAmsDDaU</dc:identifier>
</cp:coreProperties>
</file>